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9" r:id="rId1"/>
  </p:sldMasterIdLst>
  <p:notesMasterIdLst>
    <p:notesMasterId r:id="rId100"/>
  </p:notesMasterIdLst>
  <p:sldIdLst>
    <p:sldId id="256" r:id="rId2"/>
    <p:sldId id="288" r:id="rId3"/>
    <p:sldId id="285" r:id="rId4"/>
    <p:sldId id="279" r:id="rId5"/>
    <p:sldId id="286" r:id="rId6"/>
    <p:sldId id="277" r:id="rId7"/>
    <p:sldId id="346" r:id="rId8"/>
    <p:sldId id="386" r:id="rId9"/>
    <p:sldId id="408" r:id="rId10"/>
    <p:sldId id="410" r:id="rId11"/>
    <p:sldId id="406" r:id="rId12"/>
    <p:sldId id="407" r:id="rId13"/>
    <p:sldId id="409" r:id="rId14"/>
    <p:sldId id="411" r:id="rId15"/>
    <p:sldId id="436" r:id="rId16"/>
    <p:sldId id="329" r:id="rId17"/>
    <p:sldId id="330" r:id="rId18"/>
    <p:sldId id="331" r:id="rId19"/>
    <p:sldId id="333" r:id="rId20"/>
    <p:sldId id="332" r:id="rId21"/>
    <p:sldId id="381" r:id="rId22"/>
    <p:sldId id="382" r:id="rId23"/>
    <p:sldId id="384" r:id="rId24"/>
    <p:sldId id="385" r:id="rId25"/>
    <p:sldId id="380" r:id="rId26"/>
    <p:sldId id="383" r:id="rId27"/>
    <p:sldId id="387" r:id="rId28"/>
    <p:sldId id="388" r:id="rId29"/>
    <p:sldId id="389" r:id="rId30"/>
    <p:sldId id="390" r:id="rId31"/>
    <p:sldId id="347"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 id="307" r:id="rId46"/>
    <p:sldId id="314" r:id="rId47"/>
    <p:sldId id="315" r:id="rId48"/>
    <p:sldId id="308" r:id="rId49"/>
    <p:sldId id="316" r:id="rId50"/>
    <p:sldId id="309" r:id="rId51"/>
    <p:sldId id="317" r:id="rId52"/>
    <p:sldId id="310" r:id="rId53"/>
    <p:sldId id="318" r:id="rId54"/>
    <p:sldId id="311" r:id="rId55"/>
    <p:sldId id="319" r:id="rId56"/>
    <p:sldId id="312" r:id="rId57"/>
    <p:sldId id="320" r:id="rId58"/>
    <p:sldId id="313" r:id="rId59"/>
    <p:sldId id="321" r:id="rId60"/>
    <p:sldId id="334" r:id="rId61"/>
    <p:sldId id="413" r:id="rId62"/>
    <p:sldId id="351" r:id="rId63"/>
    <p:sldId id="352" r:id="rId64"/>
    <p:sldId id="353" r:id="rId65"/>
    <p:sldId id="354" r:id="rId66"/>
    <p:sldId id="355" r:id="rId67"/>
    <p:sldId id="356" r:id="rId68"/>
    <p:sldId id="412" r:id="rId69"/>
    <p:sldId id="414" r:id="rId70"/>
    <p:sldId id="423" r:id="rId71"/>
    <p:sldId id="415" r:id="rId72"/>
    <p:sldId id="416" r:id="rId73"/>
    <p:sldId id="417" r:id="rId74"/>
    <p:sldId id="418" r:id="rId75"/>
    <p:sldId id="419" r:id="rId76"/>
    <p:sldId id="420" r:id="rId77"/>
    <p:sldId id="421" r:id="rId78"/>
    <p:sldId id="422" r:id="rId79"/>
    <p:sldId id="424" r:id="rId80"/>
    <p:sldId id="435" r:id="rId81"/>
    <p:sldId id="426" r:id="rId82"/>
    <p:sldId id="427" r:id="rId83"/>
    <p:sldId id="428" r:id="rId84"/>
    <p:sldId id="429" r:id="rId85"/>
    <p:sldId id="430" r:id="rId86"/>
    <p:sldId id="431" r:id="rId87"/>
    <p:sldId id="432" r:id="rId88"/>
    <p:sldId id="433" r:id="rId89"/>
    <p:sldId id="434" r:id="rId90"/>
    <p:sldId id="425" r:id="rId91"/>
    <p:sldId id="358" r:id="rId92"/>
    <p:sldId id="361" r:id="rId93"/>
    <p:sldId id="370" r:id="rId94"/>
    <p:sldId id="371" r:id="rId95"/>
    <p:sldId id="372" r:id="rId96"/>
    <p:sldId id="373" r:id="rId97"/>
    <p:sldId id="374" r:id="rId98"/>
    <p:sldId id="375" r:id="rId99"/>
  </p:sldIdLst>
  <p:sldSz cx="9144000" cy="6858000" type="screen4x3"/>
  <p:notesSz cx="6400800" cy="8686800"/>
  <p:embeddedFontLst>
    <p:embeddedFont>
      <p:font typeface="Comic Sans MS" panose="030F0702030302020204" pitchFamily="66" charset="0"/>
      <p:regular r:id="rId101"/>
      <p:bold r:id="rId102"/>
    </p:embeddedFont>
    <p:embeddedFont>
      <p:font typeface="Calibri" panose="020F0502020204030204" pitchFamily="34" charset="0"/>
      <p:regular r:id="rId103"/>
      <p:bold r:id="rId104"/>
      <p:italic r:id="rId105"/>
      <p:boldItalic r:id="rId106"/>
    </p:embeddedFont>
    <p:embeddedFont>
      <p:font typeface="Euclid Symbol" panose="05050102010706020507" pitchFamily="18" charset="2"/>
      <p:regular r:id="rId107"/>
      <p:bold r:id="rId108"/>
      <p:italic r:id="rId109"/>
      <p:boldItalic r:id="rId110"/>
    </p:embeddedFont>
    <p:embeddedFont>
      <p:font typeface="MT Extra" panose="05050102010205020202" pitchFamily="18" charset="2"/>
      <p:regular r:id="rId111"/>
    </p:embeddedFont>
    <p:embeddedFont>
      <p:font typeface="Monotype Sorts" panose="01010601010101010101" pitchFamily="2" charset="2"/>
      <p:regular r:id="rId112"/>
    </p:embeddedFont>
  </p:embeddedFontLst>
  <p:custDataLst>
    <p:tags r:id="rId113"/>
  </p:custDataLst>
  <p:defaultTextStyle>
    <a:defPPr>
      <a:defRPr lang="en-US"/>
    </a:defPPr>
    <a:lvl1pPr algn="l" rtl="0" eaLnBrk="0" fontAlgn="base" hangingPunct="0">
      <a:spcBef>
        <a:spcPct val="0"/>
      </a:spcBef>
      <a:spcAft>
        <a:spcPct val="0"/>
      </a:spcAft>
      <a:defRPr kern="1200">
        <a:solidFill>
          <a:schemeClr val="tx1"/>
        </a:solidFill>
        <a:latin typeface="Comic Sans MS" pitchFamily="66" charset="0"/>
        <a:ea typeface="+mn-ea"/>
        <a:cs typeface="+mn-cs"/>
      </a:defRPr>
    </a:lvl1pPr>
    <a:lvl2pPr marL="457200" algn="l" rtl="0" eaLnBrk="0" fontAlgn="base" hangingPunct="0">
      <a:spcBef>
        <a:spcPct val="0"/>
      </a:spcBef>
      <a:spcAft>
        <a:spcPct val="0"/>
      </a:spcAft>
      <a:defRPr kern="1200">
        <a:solidFill>
          <a:schemeClr val="tx1"/>
        </a:solidFill>
        <a:latin typeface="Comic Sans MS" pitchFamily="66" charset="0"/>
        <a:ea typeface="+mn-ea"/>
        <a:cs typeface="+mn-cs"/>
      </a:defRPr>
    </a:lvl2pPr>
    <a:lvl3pPr marL="914400" algn="l" rtl="0" eaLnBrk="0" fontAlgn="base" hangingPunct="0">
      <a:spcBef>
        <a:spcPct val="0"/>
      </a:spcBef>
      <a:spcAft>
        <a:spcPct val="0"/>
      </a:spcAft>
      <a:defRPr kern="1200">
        <a:solidFill>
          <a:schemeClr val="tx1"/>
        </a:solidFill>
        <a:latin typeface="Comic Sans MS" pitchFamily="66" charset="0"/>
        <a:ea typeface="+mn-ea"/>
        <a:cs typeface="+mn-cs"/>
      </a:defRPr>
    </a:lvl3pPr>
    <a:lvl4pPr marL="1371600" algn="l" rtl="0" eaLnBrk="0" fontAlgn="base" hangingPunct="0">
      <a:spcBef>
        <a:spcPct val="0"/>
      </a:spcBef>
      <a:spcAft>
        <a:spcPct val="0"/>
      </a:spcAft>
      <a:defRPr kern="1200">
        <a:solidFill>
          <a:schemeClr val="tx1"/>
        </a:solidFill>
        <a:latin typeface="Comic Sans MS" pitchFamily="66" charset="0"/>
        <a:ea typeface="+mn-ea"/>
        <a:cs typeface="+mn-cs"/>
      </a:defRPr>
    </a:lvl4pPr>
    <a:lvl5pPr marL="1828800" algn="l" rtl="0" eaLnBrk="0" fontAlgn="base" hangingPunct="0">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66FFFF"/>
    <a:srgbClr val="CC3300"/>
    <a:srgbClr val="808080"/>
    <a:srgbClr val="FFFF99"/>
    <a:srgbClr val="EAEAEA"/>
    <a:srgbClr val="0000FF"/>
    <a:srgbClr val="C0C0C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6280" autoAdjust="0"/>
    <p:restoredTop sz="94660"/>
  </p:normalViewPr>
  <p:slideViewPr>
    <p:cSldViewPr>
      <p:cViewPr>
        <p:scale>
          <a:sx n="96" d="100"/>
          <a:sy n="96" d="100"/>
        </p:scale>
        <p:origin x="2052" y="45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2.fntdata"/><Relationship Id="rId110" Type="http://schemas.openxmlformats.org/officeDocument/2006/relationships/font" Target="fonts/font10.fntdata"/><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113"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3.fntdata"/><Relationship Id="rId108" Type="http://schemas.openxmlformats.org/officeDocument/2006/relationships/font" Target="fonts/font8.fntdata"/><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6.fntdata"/><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8" Type="http://schemas.openxmlformats.org/officeDocument/2006/relationships/slide" Target="slides/slide98.xml"/><Relationship Id="rId3" Type="http://schemas.openxmlformats.org/officeDocument/2006/relationships/slide" Target="slides/slide45.xml"/><Relationship Id="rId7" Type="http://schemas.openxmlformats.org/officeDocument/2006/relationships/slide" Target="slides/slide97.xml"/><Relationship Id="rId2" Type="http://schemas.openxmlformats.org/officeDocument/2006/relationships/slide" Target="slides/slide31.xml"/><Relationship Id="rId1" Type="http://schemas.openxmlformats.org/officeDocument/2006/relationships/slide" Target="slides/slide4.xml"/><Relationship Id="rId6" Type="http://schemas.openxmlformats.org/officeDocument/2006/relationships/slide" Target="slides/slide96.xml"/><Relationship Id="rId5" Type="http://schemas.openxmlformats.org/officeDocument/2006/relationships/slide" Target="slides/slide95.xml"/><Relationship Id="rId4" Type="http://schemas.openxmlformats.org/officeDocument/2006/relationships/slide" Target="slides/slide9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5" Type="http://schemas.openxmlformats.org/officeDocument/2006/relationships/image" Target="../media/image46.wmf"/><Relationship Id="rId4"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1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lvl1pPr>
              <a:defRPr sz="1100">
                <a:latin typeface="Times New Roman" pitchFamily="18" charset="0"/>
              </a:defRPr>
            </a:lvl1pPr>
          </a:lstStyle>
          <a:p>
            <a:pPr>
              <a:defRPr/>
            </a:pPr>
            <a:endParaRPr lang="en-US"/>
          </a:p>
        </p:txBody>
      </p:sp>
      <p:sp>
        <p:nvSpPr>
          <p:cNvPr id="20483" name="Rectangle 3"/>
          <p:cNvSpPr>
            <a:spLocks noGrp="1" noChangeArrowheads="1"/>
          </p:cNvSpPr>
          <p:nvPr>
            <p:ph type="dt"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lvl1pPr algn="r">
              <a:defRPr sz="1100">
                <a:latin typeface="Times New Roman" pitchFamily="18" charset="0"/>
              </a:defRPr>
            </a:lvl1pPr>
          </a:lstStyle>
          <a:p>
            <a:pPr>
              <a:defRPr/>
            </a:pPr>
            <a:endParaRPr lang="en-US"/>
          </a:p>
        </p:txBody>
      </p:sp>
      <p:sp>
        <p:nvSpPr>
          <p:cNvPr id="73732" name="Rectangle 4"/>
          <p:cNvSpPr>
            <a:spLocks noGrp="1" noRot="1" noChangeAspect="1" noChangeArrowheads="1" noTextEdit="1"/>
          </p:cNvSpPr>
          <p:nvPr>
            <p:ph type="sldImg" idx="2"/>
          </p:nvPr>
        </p:nvSpPr>
        <p:spPr bwMode="auto">
          <a:xfrm>
            <a:off x="1028700" y="650875"/>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854075" y="4125913"/>
            <a:ext cx="4692650" cy="39100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b" anchorCtr="0" compatLnSpc="1">
            <a:prstTxWarp prst="textNoShape">
              <a:avLst/>
            </a:prstTxWarp>
          </a:bodyPr>
          <a:lstStyle>
            <a:lvl1pPr>
              <a:defRPr sz="1100">
                <a:latin typeface="Times New Roman" pitchFamily="18" charset="0"/>
              </a:defRPr>
            </a:lvl1pPr>
          </a:lstStyle>
          <a:p>
            <a:pPr>
              <a:defRPr/>
            </a:pPr>
            <a:endParaRPr lang="en-US"/>
          </a:p>
        </p:txBody>
      </p:sp>
      <p:sp>
        <p:nvSpPr>
          <p:cNvPr id="20487" name="Rectangle 7"/>
          <p:cNvSpPr>
            <a:spLocks noGrp="1" noChangeArrowheads="1"/>
          </p:cNvSpPr>
          <p:nvPr>
            <p:ph type="sldNum" sz="quarter" idx="5"/>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0" tIns="43105" rIns="86210" bIns="43105" numCol="1" anchor="b" anchorCtr="0" compatLnSpc="1">
            <a:prstTxWarp prst="textNoShape">
              <a:avLst/>
            </a:prstTxWarp>
          </a:bodyPr>
          <a:lstStyle>
            <a:lvl1pPr algn="r">
              <a:defRPr sz="1100">
                <a:latin typeface="Times New Roman" pitchFamily="18" charset="0"/>
              </a:defRPr>
            </a:lvl1pPr>
          </a:lstStyle>
          <a:p>
            <a:pPr>
              <a:defRPr/>
            </a:pPr>
            <a:fld id="{326CF4E3-4552-4067-A575-86D00B0DD4E9}" type="slidenum">
              <a:rPr lang="en-US"/>
              <a:pPr>
                <a:defRPr/>
              </a:pPr>
              <a:t>‹#›</a:t>
            </a:fld>
            <a:endParaRPr lang="en-US"/>
          </a:p>
        </p:txBody>
      </p:sp>
    </p:spTree>
    <p:extLst>
      <p:ext uri="{BB962C8B-B14F-4D97-AF65-F5344CB8AC3E}">
        <p14:creationId xmlns:p14="http://schemas.microsoft.com/office/powerpoint/2010/main" val="1034036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6CF4E3-4552-4067-A575-86D00B0DD4E9}" type="slidenum">
              <a:rPr lang="en-US" smtClean="0"/>
              <a:pPr>
                <a:defRPr/>
              </a:pPr>
              <a:t>2</a:t>
            </a:fld>
            <a:endParaRPr lang="en-US"/>
          </a:p>
        </p:txBody>
      </p:sp>
    </p:spTree>
    <p:extLst>
      <p:ext uri="{BB962C8B-B14F-4D97-AF65-F5344CB8AC3E}">
        <p14:creationId xmlns:p14="http://schemas.microsoft.com/office/powerpoint/2010/main" val="3009834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26CF4E3-4552-4067-A575-86D00B0DD4E9}" type="slidenum">
              <a:rPr lang="en-US" smtClean="0"/>
              <a:pPr>
                <a:defRPr/>
              </a:pPr>
              <a:t>10</a:t>
            </a:fld>
            <a:endParaRPr lang="en-US"/>
          </a:p>
        </p:txBody>
      </p:sp>
    </p:spTree>
    <p:extLst>
      <p:ext uri="{BB962C8B-B14F-4D97-AF65-F5344CB8AC3E}">
        <p14:creationId xmlns:p14="http://schemas.microsoft.com/office/powerpoint/2010/main" val="3363092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TextBox 9"/>
          <p:cNvSpPr txBox="1"/>
          <p:nvPr userDrawn="1"/>
        </p:nvSpPr>
        <p:spPr>
          <a:xfrm>
            <a:off x="3505200" y="3962400"/>
            <a:ext cx="1766830" cy="1015663"/>
          </a:xfrm>
          <a:prstGeom prst="rect">
            <a:avLst/>
          </a:prstGeom>
          <a:noFill/>
        </p:spPr>
        <p:txBody>
          <a:bodyPr wrap="none" rtlCol="0">
            <a:spAutoFit/>
          </a:bodyPr>
          <a:lstStyle/>
          <a:p>
            <a:pPr algn="l"/>
            <a:r>
              <a:rPr lang="en-US" sz="1200" dirty="0" err="1" smtClean="0">
                <a:latin typeface="MT Extra" panose="00000500000000000000" pitchFamily="18" charset="2"/>
              </a:rPr>
              <a:t>MTExtra</a:t>
            </a:r>
            <a:endParaRPr lang="en-US" sz="1200" dirty="0" smtClean="0">
              <a:latin typeface="MT Extra" panose="00000500000000000000" pitchFamily="18" charset="2"/>
            </a:endParaRPr>
          </a:p>
          <a:p>
            <a:pPr algn="l"/>
            <a:r>
              <a:rPr lang="en-US" sz="1200" dirty="0" smtClean="0">
                <a:latin typeface="Courier New" panose="02070309020205020404" pitchFamily="49" charset="0"/>
                <a:cs typeface="Courier New" panose="02070309020205020404" pitchFamily="49" charset="0"/>
              </a:rPr>
              <a:t>courier new</a:t>
            </a:r>
          </a:p>
          <a:p>
            <a:pPr algn="l"/>
            <a:r>
              <a:rPr lang="en-US" sz="1200" dirty="0" smtClean="0">
                <a:latin typeface="Symbol" panose="05050102010706020507" pitchFamily="18" charset="2"/>
                <a:cs typeface="Courier New" panose="02070309020205020404" pitchFamily="49" charset="0"/>
              </a:rPr>
              <a:t>symbol</a:t>
            </a:r>
          </a:p>
          <a:p>
            <a:pPr algn="l"/>
            <a:r>
              <a:rPr lang="en-US" sz="1200" dirty="0" err="1" smtClean="0">
                <a:latin typeface="Euclid Symbol" panose="05050102010706020507" pitchFamily="18" charset="2"/>
                <a:cs typeface="Courier New" panose="02070309020205020404" pitchFamily="49" charset="0"/>
              </a:rPr>
              <a:t>euclid</a:t>
            </a:r>
            <a:r>
              <a:rPr lang="en-US" sz="1200" dirty="0" smtClean="0">
                <a:latin typeface="Euclid Symbol" panose="05050102010706020507" pitchFamily="18" charset="2"/>
                <a:cs typeface="Courier New" panose="02070309020205020404" pitchFamily="49" charset="0"/>
              </a:rPr>
              <a:t> symbol</a:t>
            </a:r>
          </a:p>
          <a:p>
            <a:pPr algn="l"/>
            <a:r>
              <a:rPr lang="en-US" sz="1200" dirty="0" smtClean="0">
                <a:latin typeface="Monotype Sorts" panose="01010601010101010101" pitchFamily="2" charset="2"/>
                <a:cs typeface="Courier New" panose="02070309020205020404" pitchFamily="49" charset="0"/>
              </a:rPr>
              <a:t>monotype sorts</a:t>
            </a:r>
            <a:endParaRPr lang="en-US" sz="1200" dirty="0">
              <a:latin typeface="Monotype Sorts" panose="01010601010101010101" pitchFamily="2" charset="2"/>
              <a:cs typeface="Courier New" panose="02070309020205020404" pitchFamily="49" charset="0"/>
            </a:endParaRPr>
          </a:p>
        </p:txBody>
      </p:sp>
      <p:sp>
        <p:nvSpPr>
          <p:cNvPr id="11" name="Rectangle 10"/>
          <p:cNvSpPr>
            <a:spLocks noChangeArrowheads="1"/>
          </p:cNvSpPr>
          <p:nvPr userDrawn="1"/>
        </p:nvSpPr>
        <p:spPr bwMode="auto">
          <a:xfrm>
            <a:off x="457200" y="1519958"/>
            <a:ext cx="8229600"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4400" dirty="0" smtClean="0">
                <a:latin typeface="Times New Roman" pitchFamily="18" charset="0"/>
              </a:rPr>
              <a:t>EECE 4353 </a:t>
            </a:r>
            <a:r>
              <a:rPr lang="en-US" altLang="en-US" sz="4400" dirty="0">
                <a:latin typeface="Times New Roman" pitchFamily="18" charset="0"/>
              </a:rPr>
              <a:t>Image Processing</a:t>
            </a:r>
          </a:p>
        </p:txBody>
      </p:sp>
      <p:sp>
        <p:nvSpPr>
          <p:cNvPr id="12" name="Rectangle 11"/>
          <p:cNvSpPr>
            <a:spLocks noChangeArrowheads="1"/>
          </p:cNvSpPr>
          <p:nvPr userDrawn="1"/>
        </p:nvSpPr>
        <p:spPr bwMode="auto">
          <a:xfrm>
            <a:off x="1371600" y="3532188"/>
            <a:ext cx="6400800" cy="2309812"/>
          </a:xfrm>
          <a:prstGeom prst="rect">
            <a:avLst/>
          </a:prstGeom>
          <a:solidFill>
            <a:schemeClr val="bg1"/>
          </a:solidFill>
          <a:ln>
            <a:noFill/>
          </a:ln>
          <a:effectLs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dirty="0">
                <a:latin typeface="Times New Roman" pitchFamily="18" charset="0"/>
              </a:rPr>
              <a:t>Richard Alan Peters II</a:t>
            </a:r>
            <a:endParaRPr lang="en-US" altLang="en-US" dirty="0">
              <a:latin typeface="Times New Roman" pitchFamily="18" charset="0"/>
            </a:endParaRPr>
          </a:p>
          <a:p>
            <a:pPr algn="ctr"/>
            <a:endParaRPr lang="en-US" altLang="en-US" dirty="0">
              <a:latin typeface="Times New Roman" pitchFamily="18" charset="0"/>
            </a:endParaRPr>
          </a:p>
          <a:p>
            <a:pPr algn="ctr"/>
            <a:r>
              <a:rPr lang="en-US" altLang="en-US" dirty="0">
                <a:latin typeface="Times New Roman" pitchFamily="18" charset="0"/>
              </a:rPr>
              <a:t>Department of Electrical Engineering and Computer Science</a:t>
            </a:r>
          </a:p>
          <a:p>
            <a:pPr algn="ctr"/>
            <a:endParaRPr lang="en-US" altLang="en-US" dirty="0">
              <a:latin typeface="Times New Roman" pitchFamily="18" charset="0"/>
            </a:endParaRPr>
          </a:p>
          <a:p>
            <a:pPr algn="ctr"/>
            <a:r>
              <a:rPr lang="en-US" altLang="en-US" sz="2000" dirty="0">
                <a:latin typeface="Times New Roman" pitchFamily="18" charset="0"/>
              </a:rPr>
              <a:t>Fall Semester </a:t>
            </a:r>
            <a:r>
              <a:rPr lang="en-US" altLang="en-US" sz="2000" dirty="0" smtClean="0">
                <a:latin typeface="Times New Roman" pitchFamily="18" charset="0"/>
              </a:rPr>
              <a:t>2016</a:t>
            </a:r>
            <a:endParaRPr lang="en-US" altLang="en-US" dirty="0">
              <a:latin typeface="Times New Roman" pitchFamily="18" charset="0"/>
            </a:endParaRPr>
          </a:p>
        </p:txBody>
      </p:sp>
      <p:sp>
        <p:nvSpPr>
          <p:cNvPr id="13" name="Text Box 12"/>
          <p:cNvSpPr txBox="1">
            <a:spLocks noChangeArrowheads="1"/>
          </p:cNvSpPr>
          <p:nvPr userDrawn="1"/>
        </p:nvSpPr>
        <p:spPr bwMode="auto">
          <a:xfrm>
            <a:off x="3624263" y="2686050"/>
            <a:ext cx="190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defRPr/>
            </a:pPr>
            <a:r>
              <a:rPr lang="en-US" dirty="0" smtClean="0">
                <a:solidFill>
                  <a:schemeClr val="tx2"/>
                </a:solidFill>
                <a:latin typeface="Times New Roman" pitchFamily="18" charset="0"/>
              </a:rPr>
              <a:t>Lecture Notes</a:t>
            </a:r>
            <a:endParaRPr lang="en-US" dirty="0" smtClean="0">
              <a:solidFill>
                <a:schemeClr val="tx2"/>
              </a:solidFill>
              <a:latin typeface="Calibri" panose="020F0502020204030204" pitchFamily="34" charset="0"/>
            </a:endParaRPr>
          </a:p>
        </p:txBody>
      </p:sp>
      <p:sp>
        <p:nvSpPr>
          <p:cNvPr id="14" name="Line 18"/>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0"/>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 name="Picture 21" descr="Vanderbil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grpSp>
        <p:nvGrpSpPr>
          <p:cNvPr id="18" name="Group 5"/>
          <p:cNvGrpSpPr>
            <a:grpSpLocks/>
          </p:cNvGrpSpPr>
          <p:nvPr userDrawn="1"/>
        </p:nvGrpSpPr>
        <p:grpSpPr bwMode="auto">
          <a:xfrm>
            <a:off x="419100" y="6369050"/>
            <a:ext cx="8305800" cy="336550"/>
            <a:chOff x="240" y="4012"/>
            <a:chExt cx="5232" cy="212"/>
          </a:xfrm>
        </p:grpSpPr>
        <p:sp>
          <p:nvSpPr>
            <p:cNvPr id="19" name="Text Box 6"/>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2000">
                  <a:solidFill>
                    <a:schemeClr val="tx1"/>
                  </a:solidFill>
                  <a:latin typeface="Comic Sans MS" pitchFamily="66" charset="0"/>
                </a:defRPr>
              </a:lvl1pPr>
              <a:lvl2pPr marL="742950" indent="-285750" defTabSz="736600">
                <a:defRPr sz="2000">
                  <a:solidFill>
                    <a:schemeClr val="tx1"/>
                  </a:solidFill>
                  <a:latin typeface="Comic Sans MS" pitchFamily="66" charset="0"/>
                </a:defRPr>
              </a:lvl2pPr>
              <a:lvl3pPr marL="1143000" indent="-228600" defTabSz="736600">
                <a:defRPr sz="2000">
                  <a:solidFill>
                    <a:schemeClr val="tx1"/>
                  </a:solidFill>
                  <a:latin typeface="Comic Sans MS" pitchFamily="66" charset="0"/>
                </a:defRPr>
              </a:lvl3pPr>
              <a:lvl4pPr marL="1600200" indent="-228600" defTabSz="736600">
                <a:defRPr sz="2000">
                  <a:solidFill>
                    <a:schemeClr val="tx1"/>
                  </a:solidFill>
                  <a:latin typeface="Comic Sans MS" pitchFamily="66" charset="0"/>
                </a:defRPr>
              </a:lvl4pPr>
              <a:lvl5pPr marL="2057400" indent="-228600" defTabSz="736600">
                <a:defRPr sz="2000">
                  <a:solidFill>
                    <a:schemeClr val="tx1"/>
                  </a:solidFill>
                  <a:latin typeface="Comic Sans MS" pitchFamily="66" charset="0"/>
                </a:defRPr>
              </a:lvl5pPr>
              <a:lvl6pPr marL="2514600" indent="-228600" defTabSz="736600" eaLnBrk="0" fontAlgn="base" hangingPunct="0">
                <a:spcBef>
                  <a:spcPct val="0"/>
                </a:spcBef>
                <a:spcAft>
                  <a:spcPct val="0"/>
                </a:spcAft>
                <a:defRPr sz="2000">
                  <a:solidFill>
                    <a:schemeClr val="tx1"/>
                  </a:solidFill>
                  <a:latin typeface="Comic Sans MS" pitchFamily="66" charset="0"/>
                </a:defRPr>
              </a:lvl6pPr>
              <a:lvl7pPr marL="2971800" indent="-228600" defTabSz="736600" eaLnBrk="0" fontAlgn="base" hangingPunct="0">
                <a:spcBef>
                  <a:spcPct val="0"/>
                </a:spcBef>
                <a:spcAft>
                  <a:spcPct val="0"/>
                </a:spcAft>
                <a:defRPr sz="2000">
                  <a:solidFill>
                    <a:schemeClr val="tx1"/>
                  </a:solidFill>
                  <a:latin typeface="Comic Sans MS" pitchFamily="66" charset="0"/>
                </a:defRPr>
              </a:lvl7pPr>
              <a:lvl8pPr marL="3429000" indent="-228600" defTabSz="736600" eaLnBrk="0" fontAlgn="base" hangingPunct="0">
                <a:spcBef>
                  <a:spcPct val="0"/>
                </a:spcBef>
                <a:spcAft>
                  <a:spcPct val="0"/>
                </a:spcAft>
                <a:defRPr sz="2000">
                  <a:solidFill>
                    <a:schemeClr val="tx1"/>
                  </a:solidFill>
                  <a:latin typeface="Comic Sans MS" pitchFamily="66" charset="0"/>
                </a:defRPr>
              </a:lvl8pPr>
              <a:lvl9pPr marL="3886200" indent="-228600" defTabSz="736600" eaLnBrk="0" fontAlgn="base" hangingPunct="0">
                <a:spcBef>
                  <a:spcPct val="0"/>
                </a:spcBef>
                <a:spcAft>
                  <a:spcPct val="0"/>
                </a:spcAft>
                <a:defRPr sz="2000">
                  <a:solidFill>
                    <a:schemeClr val="tx1"/>
                  </a:solidFill>
                  <a:latin typeface="Comic Sans MS" pitchFamily="66" charset="0"/>
                </a:defRPr>
              </a:lvl9pPr>
            </a:lstStyle>
            <a:p>
              <a:r>
                <a:rPr lang="en-US" altLang="en-US" sz="800">
                  <a:solidFill>
                    <a:schemeClr val="tx2"/>
                  </a:solidFill>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20" name="Picture 7" descr="cc"/>
            <p:cNvPicPr>
              <a:picLocks noChangeAspect="1" noChangeArrowheads="1"/>
            </p:cNvPicPr>
            <p:nvPr/>
          </p:nvPicPr>
          <p:blipFill>
            <a:blip r:embed="rId4"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149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Date Placeholder 1"/>
          <p:cNvSpPr>
            <a:spLocks noGrp="1"/>
          </p:cNvSpPr>
          <p:nvPr>
            <p:ph type="dt" sz="half" idx="2"/>
          </p:nvPr>
        </p:nvSpPr>
        <p:spPr>
          <a:xfrm>
            <a:off x="381000" y="6365875"/>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20 October 2016</a:t>
            </a:r>
            <a:endParaRPr lang="en-US" dirty="0"/>
          </a:p>
        </p:txBody>
      </p:sp>
      <p:sp>
        <p:nvSpPr>
          <p:cNvPr id="14"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15" name="Slide Number Placeholder 3"/>
          <p:cNvSpPr>
            <a:spLocks noGrp="1"/>
          </p:cNvSpPr>
          <p:nvPr>
            <p:ph type="sldNum" sz="quarter" idx="4"/>
          </p:nvPr>
        </p:nvSpPr>
        <p:spPr>
          <a:xfrm>
            <a:off x="6629400" y="6365875"/>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1155323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381000" y="914400"/>
            <a:ext cx="8382000" cy="723900"/>
          </a:xfrm>
          <a:prstGeom prst="rect">
            <a:avLst/>
          </a:prstGeom>
        </p:spPr>
        <p:txBody>
          <a:bodyPr/>
          <a:lstStyle/>
          <a:p>
            <a:r>
              <a:rPr lang="en-US" dirty="0" smtClean="0"/>
              <a:t>Click to edit Master title style</a:t>
            </a:r>
            <a:endParaRPr lang="en-US" dirty="0"/>
          </a:p>
        </p:txBody>
      </p:sp>
      <p:sp>
        <p:nvSpPr>
          <p:cNvPr id="8" name="Content Placeholder 2"/>
          <p:cNvSpPr>
            <a:spLocks noGrp="1"/>
          </p:cNvSpPr>
          <p:nvPr>
            <p:ph idx="1"/>
          </p:nvPr>
        </p:nvSpPr>
        <p:spPr>
          <a:xfrm>
            <a:off x="381000" y="1752600"/>
            <a:ext cx="8382000" cy="1964180"/>
          </a:xfrm>
          <a:prstGeom prst="rect">
            <a:avLst/>
          </a:prstGeo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Date Placeholder 1"/>
          <p:cNvSpPr>
            <a:spLocks noGrp="1"/>
          </p:cNvSpPr>
          <p:nvPr>
            <p:ph type="dt" sz="half" idx="2"/>
          </p:nvPr>
        </p:nvSpPr>
        <p:spPr>
          <a:xfrm>
            <a:off x="381000" y="6365875"/>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20 October 2016</a:t>
            </a:r>
            <a:endParaRPr lang="en-US" dirty="0"/>
          </a:p>
        </p:txBody>
      </p:sp>
      <p:sp>
        <p:nvSpPr>
          <p:cNvPr id="16"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17" name="Slide Number Placeholder 3"/>
          <p:cNvSpPr>
            <a:spLocks noGrp="1"/>
          </p:cNvSpPr>
          <p:nvPr>
            <p:ph type="sldNum" sz="quarter" idx="4"/>
          </p:nvPr>
        </p:nvSpPr>
        <p:spPr>
          <a:xfrm>
            <a:off x="6629400" y="6365875"/>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41256071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381000" y="914400"/>
            <a:ext cx="8382000" cy="723900"/>
          </a:xfrm>
          <a:prstGeom prst="rect">
            <a:avLst/>
          </a:prstGeom>
        </p:spPr>
        <p:txBody>
          <a:bodyPr/>
          <a:lstStyle/>
          <a:p>
            <a:r>
              <a:rPr lang="en-US" smtClean="0"/>
              <a:t>Click to edit Master title style</a:t>
            </a:r>
            <a:endParaRPr lang="en-US"/>
          </a:p>
        </p:txBody>
      </p:sp>
      <p:sp>
        <p:nvSpPr>
          <p:cNvPr id="13" name="Date Placeholder 1"/>
          <p:cNvSpPr>
            <a:spLocks noGrp="1"/>
          </p:cNvSpPr>
          <p:nvPr>
            <p:ph type="dt" sz="half" idx="2"/>
          </p:nvPr>
        </p:nvSpPr>
        <p:spPr>
          <a:xfrm>
            <a:off x="381000" y="6365875"/>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20 October 2016</a:t>
            </a:r>
            <a:endParaRPr lang="en-US" dirty="0"/>
          </a:p>
        </p:txBody>
      </p:sp>
      <p:sp>
        <p:nvSpPr>
          <p:cNvPr id="14"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15" name="Slide Number Placeholder 3"/>
          <p:cNvSpPr>
            <a:spLocks noGrp="1"/>
          </p:cNvSpPr>
          <p:nvPr>
            <p:ph type="sldNum" sz="quarter" idx="4"/>
          </p:nvPr>
        </p:nvSpPr>
        <p:spPr>
          <a:xfrm>
            <a:off x="6629400" y="6365875"/>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392109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1000" y="1752600"/>
            <a:ext cx="8382000" cy="1964180"/>
          </a:xfrm>
          <a:prstGeom prst="rect">
            <a:avLst/>
          </a:prstGeo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1"/>
          <p:cNvSpPr>
            <a:spLocks noGrp="1"/>
          </p:cNvSpPr>
          <p:nvPr>
            <p:ph type="dt" sz="half" idx="2"/>
          </p:nvPr>
        </p:nvSpPr>
        <p:spPr>
          <a:xfrm>
            <a:off x="381000" y="6365875"/>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20 October 2016</a:t>
            </a:r>
            <a:endParaRPr lang="en-US" dirty="0"/>
          </a:p>
        </p:txBody>
      </p:sp>
      <p:sp>
        <p:nvSpPr>
          <p:cNvPr id="8"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9" name="Slide Number Placeholder 3"/>
          <p:cNvSpPr>
            <a:spLocks noGrp="1"/>
          </p:cNvSpPr>
          <p:nvPr>
            <p:ph type="sldNum" sz="quarter" idx="4"/>
          </p:nvPr>
        </p:nvSpPr>
        <p:spPr>
          <a:xfrm>
            <a:off x="6629400" y="6365875"/>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205631026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ate Placeholder 1"/>
          <p:cNvSpPr>
            <a:spLocks noGrp="1"/>
          </p:cNvSpPr>
          <p:nvPr>
            <p:ph type="dt" sz="half" idx="2"/>
          </p:nvPr>
        </p:nvSpPr>
        <p:spPr>
          <a:xfrm>
            <a:off x="381000" y="6365875"/>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20 October 2016</a:t>
            </a:r>
            <a:endParaRPr lang="en-US" dirty="0"/>
          </a:p>
        </p:txBody>
      </p:sp>
      <p:sp>
        <p:nvSpPr>
          <p:cNvPr id="14" name="Footer Placeholder 2"/>
          <p:cNvSpPr>
            <a:spLocks noGrp="1"/>
          </p:cNvSpPr>
          <p:nvPr>
            <p:ph type="ftr" sz="quarter" idx="3"/>
          </p:nvPr>
        </p:nvSpPr>
        <p:spPr>
          <a:xfrm>
            <a:off x="3124200" y="6365875"/>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15" name="Slide Number Placeholder 3"/>
          <p:cNvSpPr>
            <a:spLocks noGrp="1"/>
          </p:cNvSpPr>
          <p:nvPr>
            <p:ph type="sldNum" sz="quarter" idx="4"/>
          </p:nvPr>
        </p:nvSpPr>
        <p:spPr>
          <a:xfrm>
            <a:off x="6629400" y="6365875"/>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
        <p:nvSpPr>
          <p:cNvPr id="16"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7" name="Rectangle 17"/>
          <p:cNvSpPr>
            <a:spLocks noGrp="1" noChangeArrowheads="1"/>
          </p:cNvSpPr>
          <p:nvPr>
            <p:ph type="body" idx="1"/>
          </p:nvPr>
        </p:nvSpPr>
        <p:spPr bwMode="auto">
          <a:xfrm>
            <a:off x="381000" y="1693420"/>
            <a:ext cx="838200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8" name="Line 20"/>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24"/>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0" name="Picture 25" descr="Vanderbilt"/>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7"/>
          <p:cNvPicPr>
            <a:picLocks noChangeAspect="1" noChangeArrowheads="1"/>
          </p:cNvPicPr>
          <p:nvPr userDrawn="1"/>
        </p:nvPicPr>
        <p:blipFill>
          <a:blip r:embed="rId8" cstate="print">
            <a:extLst>
              <a:ext uri="{28A0092B-C50C-407E-A947-70E740481C1C}">
                <a14:useLocalDpi xmlns:a14="http://schemas.microsoft.com/office/drawing/2010/main" val="0"/>
              </a:ext>
            </a:extLst>
          </a:blip>
          <a:stretch>
            <a:fillRect/>
          </a:stretch>
        </p:blipFill>
        <p:spPr bwMode="auto">
          <a:xfrm>
            <a:off x="3040063" y="6446838"/>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9" r:id="rId3"/>
    <p:sldLayoutId id="2147483697" r:id="rId4"/>
    <p:sldLayoutId id="2147483700" r:id="rId5"/>
  </p:sldLayoutIdLst>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46.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3.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45.wmf"/><Relationship Id="rId4" Type="http://schemas.openxmlformats.org/officeDocument/2006/relationships/image" Target="../media/image42.wmf"/><Relationship Id="rId9"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30.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8.wmf"/><Relationship Id="rId5" Type="http://schemas.openxmlformats.org/officeDocument/2006/relationships/oleObject" Target="../embeddings/oleObject23.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25.bin"/></Relationships>
</file>

<file path=ppt/slides/_rels/slide31.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2.wmf"/><Relationship Id="rId5" Type="http://schemas.openxmlformats.org/officeDocument/2006/relationships/oleObject" Target="../embeddings/oleObject27.bin"/><Relationship Id="rId10" Type="http://schemas.openxmlformats.org/officeDocument/2006/relationships/image" Target="../media/image11.wmf"/><Relationship Id="rId4" Type="http://schemas.openxmlformats.org/officeDocument/2006/relationships/image" Target="../media/image51.wmf"/><Relationship Id="rId9" Type="http://schemas.openxmlformats.org/officeDocument/2006/relationships/oleObject" Target="../embeddings/oleObject29.bin"/></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60.wmf"/><Relationship Id="rId4" Type="http://schemas.openxmlformats.org/officeDocument/2006/relationships/oleObject" Target="../embeddings/oleObject30.bin"/></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3.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32.bin"/><Relationship Id="rId5" Type="http://schemas.openxmlformats.org/officeDocument/2006/relationships/image" Target="../media/image62.wmf"/><Relationship Id="rId4" Type="http://schemas.openxmlformats.org/officeDocument/2006/relationships/oleObject" Target="../embeddings/oleObject31.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66.jpeg"/><Relationship Id="rId4" Type="http://schemas.openxmlformats.org/officeDocument/2006/relationships/image" Target="../media/image65.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67.wmf"/><Relationship Id="rId4" Type="http://schemas.openxmlformats.org/officeDocument/2006/relationships/oleObject" Target="../embeddings/oleObject34.bin"/></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69.wmf"/><Relationship Id="rId4" Type="http://schemas.openxmlformats.org/officeDocument/2006/relationships/oleObject" Target="../embeddings/oleObject35.bin"/></Relationships>
</file>

<file path=ppt/slides/_rels/slide4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71.wmf"/><Relationship Id="rId4" Type="http://schemas.openxmlformats.org/officeDocument/2006/relationships/oleObject" Target="../embeddings/oleObject36.bin"/></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73.wmf"/><Relationship Id="rId4" Type="http://schemas.openxmlformats.org/officeDocument/2006/relationships/oleObject" Target="../embeddings/oleObject37.bin"/></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4.bin"/><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7.png"/><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5.wmf"/><Relationship Id="rId5" Type="http://schemas.openxmlformats.org/officeDocument/2006/relationships/oleObject" Target="../embeddings/oleObject38.bin"/><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89.wmf"/><Relationship Id="rId5" Type="http://schemas.openxmlformats.org/officeDocument/2006/relationships/oleObject" Target="../embeddings/oleObject40.bin"/><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89.wmf"/><Relationship Id="rId5" Type="http://schemas.openxmlformats.org/officeDocument/2006/relationships/oleObject" Target="../embeddings/oleObject41.bin"/><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89.wmf"/><Relationship Id="rId5" Type="http://schemas.openxmlformats.org/officeDocument/2006/relationships/oleObject" Target="../embeddings/oleObject43.bin"/><Relationship Id="rId4" Type="http://schemas.openxmlformats.org/officeDocument/2006/relationships/image" Target="../media/image76.jpeg"/></Relationships>
</file>

<file path=ppt/slides/_rels/slide56.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95.png"/><Relationship Id="rId7"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93.wmf"/><Relationship Id="rId5" Type="http://schemas.openxmlformats.org/officeDocument/2006/relationships/oleObject" Target="../embeddings/oleObject44.bin"/><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97.wmf"/><Relationship Id="rId5" Type="http://schemas.openxmlformats.org/officeDocument/2006/relationships/oleObject" Target="../embeddings/oleObject46.bin"/><Relationship Id="rId4" Type="http://schemas.openxmlformats.org/officeDocument/2006/relationships/image" Target="../media/image76.jpeg"/></Relationships>
</file>

<file path=ppt/slides/_rels/slide58.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101.png"/><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99.wmf"/><Relationship Id="rId5" Type="http://schemas.openxmlformats.org/officeDocument/2006/relationships/oleObject" Target="../embeddings/oleObject47.bin"/><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4.xml"/><Relationship Id="rId1" Type="http://schemas.openxmlformats.org/officeDocument/2006/relationships/vmlDrawing" Target="../drawings/vmlDrawing22.vml"/><Relationship Id="rId4" Type="http://schemas.openxmlformats.org/officeDocument/2006/relationships/image" Target="../media/image114.wmf"/></Relationships>
</file>

<file path=ppt/slides/_rels/slide69.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3.bin"/><Relationship Id="rId18" Type="http://schemas.openxmlformats.org/officeDocument/2006/relationships/image" Target="../media/image13.w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oleObject" Target="../embeddings/oleObject12.bin"/><Relationship Id="rId17" Type="http://schemas.openxmlformats.org/officeDocument/2006/relationships/oleObject" Target="../embeddings/oleObject15.bin"/><Relationship Id="rId2" Type="http://schemas.openxmlformats.org/officeDocument/2006/relationships/slideLayout" Target="../slideLayouts/slideLayout2.xml"/><Relationship Id="rId16" Type="http://schemas.openxmlformats.org/officeDocument/2006/relationships/image" Target="../media/image12.wmf"/><Relationship Id="rId20" Type="http://schemas.openxmlformats.org/officeDocument/2006/relationships/image" Target="../media/image14.wmf"/><Relationship Id="rId1" Type="http://schemas.openxmlformats.org/officeDocument/2006/relationships/vmlDrawing" Target="../drawings/vmlDrawing4.vml"/><Relationship Id="rId6" Type="http://schemas.openxmlformats.org/officeDocument/2006/relationships/image" Target="../media/image10.wmf"/><Relationship Id="rId11" Type="http://schemas.openxmlformats.org/officeDocument/2006/relationships/oleObject" Target="../embeddings/oleObject11.bin"/><Relationship Id="rId5" Type="http://schemas.openxmlformats.org/officeDocument/2006/relationships/oleObject" Target="../embeddings/oleObject6.bin"/><Relationship Id="rId15" Type="http://schemas.openxmlformats.org/officeDocument/2006/relationships/oleObject" Target="../embeddings/oleObject14.bin"/><Relationship Id="rId10" Type="http://schemas.openxmlformats.org/officeDocument/2006/relationships/oleObject" Target="../embeddings/oleObject10.bin"/><Relationship Id="rId19" Type="http://schemas.openxmlformats.org/officeDocument/2006/relationships/oleObject" Target="../embeddings/oleObject16.bin"/><Relationship Id="rId4" Type="http://schemas.openxmlformats.org/officeDocument/2006/relationships/image" Target="../media/image9.wmf"/><Relationship Id="rId9" Type="http://schemas.openxmlformats.org/officeDocument/2006/relationships/oleObject" Target="../embeddings/oleObject9.bin"/><Relationship Id="rId14" Type="http://schemas.openxmlformats.org/officeDocument/2006/relationships/image" Target="../media/image11.wmf"/></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4.xml"/><Relationship Id="rId1" Type="http://schemas.openxmlformats.org/officeDocument/2006/relationships/vmlDrawing" Target="../drawings/vmlDrawing23.vml"/><Relationship Id="rId4" Type="http://schemas.openxmlformats.org/officeDocument/2006/relationships/image" Target="../media/image126.wmf"/></Relationships>
</file>

<file path=ppt/slides/_rels/slide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6.jpeg"/><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5"/>
          <p:cNvSpPr txBox="1">
            <a:spLocks noChangeArrowheads="1"/>
          </p:cNvSpPr>
          <p:nvPr/>
        </p:nvSpPr>
        <p:spPr bwMode="auto">
          <a:xfrm>
            <a:off x="809925" y="2667000"/>
            <a:ext cx="7547964"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800" dirty="0">
                <a:latin typeface="Calibri" panose="020F0502020204030204" pitchFamily="34" charset="0"/>
              </a:rPr>
              <a:t>Lecture Notes: Sharpening and Edge Enhancement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921" y="2344221"/>
            <a:ext cx="2684979" cy="2684979"/>
          </a:xfrm>
          <a:prstGeom prst="rect">
            <a:avLst/>
          </a:prstGeom>
          <a:effectLst>
            <a:outerShdw blurRad="38100" dist="635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832" y="2350008"/>
            <a:ext cx="2682851" cy="2682851"/>
          </a:xfrm>
          <a:prstGeom prst="rect">
            <a:avLst/>
          </a:prstGeom>
          <a:effectLst>
            <a:outerShdw blurRad="38100" dist="63500" dir="2700000" algn="tl" rotWithShape="0">
              <a:prstClr val="black">
                <a:alpha val="40000"/>
              </a:prst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631" y="2346349"/>
            <a:ext cx="2682851" cy="2682851"/>
          </a:xfrm>
          <a:prstGeom prst="rect">
            <a:avLst/>
          </a:prstGeom>
          <a:effectLst>
            <a:outerShdw blurRad="38100" dist="63500" dir="2700000" algn="tl" rotWithShape="0">
              <a:prstClr val="black">
                <a:alpha val="40000"/>
              </a:prstClr>
            </a:outerShdw>
          </a:effectLst>
        </p:spPr>
      </p:pic>
      <p:sp>
        <p:nvSpPr>
          <p:cNvPr id="2" name="Title 1"/>
          <p:cNvSpPr>
            <a:spLocks noGrp="1"/>
          </p:cNvSpPr>
          <p:nvPr>
            <p:ph type="title" idx="4294967295"/>
          </p:nvPr>
        </p:nvSpPr>
        <p:spPr>
          <a:xfrm>
            <a:off x="381000" y="1104900"/>
            <a:ext cx="7772400" cy="723900"/>
          </a:xfrm>
        </p:spPr>
        <p:txBody>
          <a:bodyPr/>
          <a:lstStyle/>
          <a:p>
            <a:r>
              <a:rPr lang="en-US" dirty="0"/>
              <a:t>Horizontal Differencing / Sharpening</a:t>
            </a:r>
          </a:p>
        </p:txBody>
      </p:sp>
      <p:sp>
        <p:nvSpPr>
          <p:cNvPr id="16" name="TextBox 15"/>
          <p:cNvSpPr txBox="1"/>
          <p:nvPr/>
        </p:nvSpPr>
        <p:spPr>
          <a:xfrm>
            <a:off x="3222811" y="5257800"/>
            <a:ext cx="2749364" cy="338554"/>
          </a:xfrm>
          <a:prstGeom prst="rect">
            <a:avLst/>
          </a:prstGeom>
          <a:noFill/>
        </p:spPr>
        <p:txBody>
          <a:bodyPr wrap="square" rtlCol="0">
            <a:spAutoFit/>
          </a:bodyPr>
          <a:lstStyle/>
          <a:p>
            <a:pPr algn="ctr"/>
            <a:r>
              <a:rPr lang="en-US" sz="1600" dirty="0" smtClean="0">
                <a:latin typeface="+mj-lt"/>
              </a:rPr>
              <a:t>2</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dirty="0">
                <a:solidFill>
                  <a:srgbClr val="000000"/>
                </a:solidFill>
                <a:latin typeface="Times New Roman"/>
              </a:rPr>
              <a:t>-</a:t>
            </a:r>
            <a:r>
              <a:rPr lang="en-US" sz="1600" b="1" dirty="0" smtClean="0">
                <a:solidFill>
                  <a:srgbClr val="000000"/>
                </a:solidFill>
                <a:latin typeface="Times New Roman"/>
              </a:rPr>
              <a:t>I</a:t>
            </a:r>
            <a:r>
              <a:rPr lang="en-US" sz="1600" dirty="0" smtClean="0">
                <a:solidFill>
                  <a:srgbClr val="000000"/>
                </a:solidFill>
                <a:latin typeface="Times New Roman"/>
              </a:rPr>
              <a:t>(</a:t>
            </a:r>
            <a:r>
              <a:rPr lang="en-US" sz="1600" i="1" dirty="0" smtClean="0">
                <a:solidFill>
                  <a:srgbClr val="000000"/>
                </a:solidFill>
                <a:latin typeface="Times New Roman"/>
              </a:rPr>
              <a:t>r-</a:t>
            </a:r>
            <a:r>
              <a:rPr lang="en-US" sz="1600" dirty="0" smtClean="0">
                <a:solidFill>
                  <a:srgbClr val="000000"/>
                </a:solidFill>
                <a:latin typeface="Times New Roman"/>
              </a:rPr>
              <a:t>1,</a:t>
            </a:r>
            <a:r>
              <a:rPr lang="en-US" sz="1600" i="1" dirty="0" smtClean="0">
                <a:solidFill>
                  <a:srgbClr val="000000"/>
                </a:solidFill>
                <a:latin typeface="Times New Roman"/>
              </a:rPr>
              <a:t>c</a:t>
            </a:r>
            <a:r>
              <a:rPr lang="en-US" sz="1600" dirty="0">
                <a:solidFill>
                  <a:srgbClr val="000000"/>
                </a:solidFill>
                <a:latin typeface="Times New Roman"/>
              </a:rPr>
              <a:t>)</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1,</a:t>
            </a:r>
            <a:r>
              <a:rPr lang="en-US" sz="1600" i="1" dirty="0" smtClean="0">
                <a:latin typeface="+mj-lt"/>
              </a:rPr>
              <a:t>c</a:t>
            </a:r>
            <a:r>
              <a:rPr lang="en-US" sz="1600" dirty="0" smtClean="0">
                <a:latin typeface="+mj-lt"/>
              </a:rPr>
              <a:t>)</a:t>
            </a:r>
            <a:endParaRPr lang="en-US" sz="1600" dirty="0">
              <a:latin typeface="+mj-lt"/>
            </a:endParaRPr>
          </a:p>
        </p:txBody>
      </p:sp>
      <p:sp>
        <p:nvSpPr>
          <p:cNvPr id="17" name="TextBox 16"/>
          <p:cNvSpPr txBox="1"/>
          <p:nvPr/>
        </p:nvSpPr>
        <p:spPr>
          <a:xfrm>
            <a:off x="6093921" y="5257800"/>
            <a:ext cx="2684930" cy="338554"/>
          </a:xfrm>
          <a:prstGeom prst="rect">
            <a:avLst/>
          </a:prstGeom>
          <a:noFill/>
        </p:spPr>
        <p:txBody>
          <a:bodyPr wrap="square" rtlCol="0">
            <a:spAutoFit/>
          </a:bodyPr>
          <a:lstStyle/>
          <a:p>
            <a:pPr lvl="0" algn="ctr"/>
            <a:r>
              <a:rPr lang="en-US" sz="1600" dirty="0" smtClean="0">
                <a:solidFill>
                  <a:srgbClr val="000000"/>
                </a:solidFill>
                <a:latin typeface="Times New Roman"/>
              </a:rPr>
              <a:t>3</a:t>
            </a:r>
            <a:r>
              <a:rPr lang="en-US" sz="1600" b="1" dirty="0" smtClean="0">
                <a:solidFill>
                  <a:srgbClr val="000000"/>
                </a:solidFill>
                <a:latin typeface="Times New Roman"/>
              </a:rPr>
              <a:t>I</a:t>
            </a:r>
            <a:r>
              <a:rPr lang="en-US" sz="1600" dirty="0" smtClean="0">
                <a:solidFill>
                  <a:srgbClr val="000000"/>
                </a:solidFill>
                <a:latin typeface="Times New Roman"/>
              </a:rPr>
              <a:t>(</a:t>
            </a:r>
            <a:r>
              <a:rPr lang="en-US" sz="1600" i="1" dirty="0" smtClean="0">
                <a:solidFill>
                  <a:srgbClr val="000000"/>
                </a:solidFill>
                <a:latin typeface="Times New Roman"/>
              </a:rPr>
              <a:t>r</a:t>
            </a:r>
            <a:r>
              <a:rPr lang="en-US" sz="1600" dirty="0" smtClean="0">
                <a:solidFill>
                  <a:srgbClr val="000000"/>
                </a:solidFill>
                <a:latin typeface="Times New Roman"/>
              </a:rPr>
              <a:t>,</a:t>
            </a:r>
            <a:r>
              <a:rPr lang="en-US" sz="1600" i="1" dirty="0" smtClean="0">
                <a:solidFill>
                  <a:srgbClr val="000000"/>
                </a:solidFill>
                <a:latin typeface="Times New Roman"/>
              </a:rPr>
              <a:t>c</a:t>
            </a:r>
            <a:r>
              <a:rPr lang="en-US" sz="1600" dirty="0">
                <a:solidFill>
                  <a:srgbClr val="000000"/>
                </a:solidFill>
                <a:latin typeface="Times New Roman"/>
              </a:rPr>
              <a:t>)-</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1,</a:t>
            </a:r>
            <a:r>
              <a:rPr lang="en-US" sz="1600" i="1" dirty="0">
                <a:solidFill>
                  <a:srgbClr val="000000"/>
                </a:solidFill>
                <a:latin typeface="Times New Roman"/>
              </a:rPr>
              <a:t>c</a:t>
            </a:r>
            <a:r>
              <a:rPr lang="en-US" sz="1600" dirty="0">
                <a:solidFill>
                  <a:srgbClr val="000000"/>
                </a:solidFill>
                <a:latin typeface="Times New Roman"/>
              </a:rPr>
              <a:t>)-</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1,</a:t>
            </a:r>
            <a:r>
              <a:rPr lang="en-US" sz="1600" i="1" dirty="0">
                <a:solidFill>
                  <a:srgbClr val="000000"/>
                </a:solidFill>
                <a:latin typeface="Times New Roman"/>
              </a:rPr>
              <a:t>c</a:t>
            </a:r>
            <a:r>
              <a:rPr lang="en-US" sz="1600" dirty="0">
                <a:solidFill>
                  <a:srgbClr val="000000"/>
                </a:solidFill>
                <a:latin typeface="Times New Roman"/>
              </a:rPr>
              <a:t>)</a:t>
            </a:r>
          </a:p>
        </p:txBody>
      </p:sp>
      <p:sp>
        <p:nvSpPr>
          <p:cNvPr id="14" name="TextBox 13"/>
          <p:cNvSpPr txBox="1"/>
          <p:nvPr/>
        </p:nvSpPr>
        <p:spPr>
          <a:xfrm>
            <a:off x="964662" y="5257800"/>
            <a:ext cx="1492788" cy="338554"/>
          </a:xfrm>
          <a:prstGeom prst="rect">
            <a:avLst/>
          </a:prstGeom>
          <a:noFill/>
        </p:spPr>
        <p:txBody>
          <a:bodyPr wrap="square" rtlCol="0">
            <a:spAutoFit/>
          </a:bodyPr>
          <a:lstStyle/>
          <a:p>
            <a:pPr algn="ctr"/>
            <a:r>
              <a:rPr lang="en-US" sz="1600" dirty="0" smtClean="0">
                <a:latin typeface="Calibri" panose="020F0502020204030204" pitchFamily="34" charset="0"/>
              </a:rPr>
              <a:t>original: </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a:t>
            </a:r>
            <a:endParaRPr lang="en-US" sz="1600" dirty="0">
              <a:latin typeface="Calibri" panose="020F0502020204030204" pitchFamily="34" charset="0"/>
            </a:endParaRPr>
          </a:p>
        </p:txBody>
      </p:sp>
      <p:sp>
        <p:nvSpPr>
          <p:cNvPr id="6" name="Date Placeholder 5"/>
          <p:cNvSpPr>
            <a:spLocks noGrp="1"/>
          </p:cNvSpPr>
          <p:nvPr>
            <p:ph type="dt" sz="half" idx="2"/>
          </p:nvPr>
        </p:nvSpPr>
        <p:spPr/>
        <p:txBody>
          <a:bodyPr/>
          <a:lstStyle/>
          <a:p>
            <a:pPr>
              <a:defRPr/>
            </a:pPr>
            <a:r>
              <a:rPr lang="en-US" smtClean="0"/>
              <a:t>20 October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10</a:t>
            </a:fld>
            <a:endParaRPr lang="en-US" dirty="0"/>
          </a:p>
        </p:txBody>
      </p:sp>
    </p:spTree>
    <p:extLst>
      <p:ext uri="{BB962C8B-B14F-4D97-AF65-F5344CB8AC3E}">
        <p14:creationId xmlns:p14="http://schemas.microsoft.com/office/powerpoint/2010/main" val="1022977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832" y="2350008"/>
            <a:ext cx="2683798" cy="2683798"/>
          </a:xfrm>
          <a:prstGeom prst="rect">
            <a:avLst/>
          </a:prstGeom>
          <a:effectLst>
            <a:outerShdw blurRad="38100" dist="63500" dir="2700000" algn="tl" rotWithShape="0">
              <a:prstClr val="black">
                <a:alpha val="40000"/>
              </a:prst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46823"/>
            <a:ext cx="2682851" cy="2682851"/>
          </a:xfrm>
          <a:prstGeom prst="rect">
            <a:avLst/>
          </a:prstGeom>
          <a:effectLst>
            <a:outerShdw blurRad="38100" dist="63500" dir="2700000" algn="tl"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 y="2346823"/>
            <a:ext cx="2682851" cy="2682851"/>
          </a:xfrm>
          <a:prstGeom prst="rect">
            <a:avLst/>
          </a:prstGeom>
          <a:effectLst>
            <a:outerShdw blurRad="38100" dist="63500" dir="2700000" algn="tl" rotWithShape="0">
              <a:prstClr val="black">
                <a:alpha val="40000"/>
              </a:prstClr>
            </a:outerShdw>
          </a:effectLst>
        </p:spPr>
      </p:pic>
      <p:sp>
        <p:nvSpPr>
          <p:cNvPr id="2" name="Title 1"/>
          <p:cNvSpPr>
            <a:spLocks noGrp="1"/>
          </p:cNvSpPr>
          <p:nvPr>
            <p:ph type="title" idx="4294967295"/>
          </p:nvPr>
        </p:nvSpPr>
        <p:spPr>
          <a:xfrm>
            <a:off x="381000" y="1104900"/>
            <a:ext cx="7772400" cy="723900"/>
          </a:xfrm>
        </p:spPr>
        <p:txBody>
          <a:bodyPr/>
          <a:lstStyle/>
          <a:p>
            <a:r>
              <a:rPr lang="en-US" dirty="0"/>
              <a:t>Vertical Differencing / Sharpening</a:t>
            </a:r>
          </a:p>
        </p:txBody>
      </p:sp>
      <p:sp>
        <p:nvSpPr>
          <p:cNvPr id="16" name="TextBox 15"/>
          <p:cNvSpPr txBox="1"/>
          <p:nvPr/>
        </p:nvSpPr>
        <p:spPr>
          <a:xfrm>
            <a:off x="322281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backward diff: </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17" name="TextBox 16"/>
          <p:cNvSpPr txBox="1"/>
          <p:nvPr/>
        </p:nvSpPr>
        <p:spPr>
          <a:xfrm>
            <a:off x="609392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sharpened: </a:t>
            </a:r>
            <a:r>
              <a:rPr lang="en-US" sz="1600" dirty="0" smtClean="0">
                <a:latin typeface="+mj-lt"/>
              </a:rPr>
              <a:t>2</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12" name="TextBox 11"/>
          <p:cNvSpPr txBox="1"/>
          <p:nvPr/>
        </p:nvSpPr>
        <p:spPr>
          <a:xfrm>
            <a:off x="964662" y="5257800"/>
            <a:ext cx="1492788" cy="338554"/>
          </a:xfrm>
          <a:prstGeom prst="rect">
            <a:avLst/>
          </a:prstGeom>
          <a:noFill/>
        </p:spPr>
        <p:txBody>
          <a:bodyPr wrap="square" rtlCol="0">
            <a:spAutoFit/>
          </a:bodyPr>
          <a:lstStyle/>
          <a:p>
            <a:pPr algn="ctr"/>
            <a:r>
              <a:rPr lang="en-US" sz="1600" dirty="0" smtClean="0">
                <a:latin typeface="Calibri" panose="020F0502020204030204" pitchFamily="34" charset="0"/>
              </a:rPr>
              <a:t>original: </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a:t>
            </a:r>
            <a:endParaRPr lang="en-US" sz="1600" dirty="0">
              <a:latin typeface="Calibri" panose="020F0502020204030204" pitchFamily="34" charset="0"/>
            </a:endParaRPr>
          </a:p>
        </p:txBody>
      </p:sp>
      <p:sp>
        <p:nvSpPr>
          <p:cNvPr id="5" name="Date Placeholder 4"/>
          <p:cNvSpPr>
            <a:spLocks noGrp="1"/>
          </p:cNvSpPr>
          <p:nvPr>
            <p:ph type="dt" sz="half" idx="2"/>
          </p:nvPr>
        </p:nvSpPr>
        <p:spPr/>
        <p:txBody>
          <a:bodyPr/>
          <a:lstStyle/>
          <a:p>
            <a:pPr>
              <a:defRPr/>
            </a:pPr>
            <a:r>
              <a:rPr lang="en-US" smtClean="0"/>
              <a:t>20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11</a:t>
            </a:fld>
            <a:endParaRPr lang="en-US" dirty="0"/>
          </a:p>
        </p:txBody>
      </p:sp>
    </p:spTree>
    <p:extLst>
      <p:ext uri="{BB962C8B-B14F-4D97-AF65-F5344CB8AC3E}">
        <p14:creationId xmlns:p14="http://schemas.microsoft.com/office/powerpoint/2010/main" val="2560590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227832" y="2350008"/>
            <a:ext cx="2683798" cy="2683798"/>
          </a:xfrm>
          <a:prstGeom prst="rect">
            <a:avLst/>
          </a:prstGeom>
          <a:effectLst>
            <a:outerShdw blurRad="38100" dist="63500" dir="2700000" algn="tl" rotWithShape="0">
              <a:prstClr val="black">
                <a:alpha val="40000"/>
              </a:prst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096000" y="2346823"/>
            <a:ext cx="2682851" cy="2682851"/>
          </a:xfrm>
          <a:prstGeom prst="rect">
            <a:avLst/>
          </a:prstGeom>
          <a:effectLst>
            <a:outerShdw blurRad="38100" dist="63500" dir="2700000" algn="tl"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 y="2346823"/>
            <a:ext cx="2682851" cy="2682851"/>
          </a:xfrm>
          <a:prstGeom prst="rect">
            <a:avLst/>
          </a:prstGeom>
          <a:effectLst>
            <a:outerShdw blurRad="38100" dist="63500" dir="2700000" algn="tl" rotWithShape="0">
              <a:prstClr val="black">
                <a:alpha val="40000"/>
              </a:prstClr>
            </a:outerShdw>
          </a:effectLst>
        </p:spPr>
      </p:pic>
      <p:sp>
        <p:nvSpPr>
          <p:cNvPr id="2" name="Title 1"/>
          <p:cNvSpPr>
            <a:spLocks noGrp="1"/>
          </p:cNvSpPr>
          <p:nvPr>
            <p:ph type="title" idx="4294967295"/>
          </p:nvPr>
        </p:nvSpPr>
        <p:spPr>
          <a:xfrm>
            <a:off x="381000" y="1104900"/>
            <a:ext cx="7772400" cy="723900"/>
          </a:xfrm>
        </p:spPr>
        <p:txBody>
          <a:bodyPr/>
          <a:lstStyle/>
          <a:p>
            <a:r>
              <a:rPr lang="en-US" dirty="0"/>
              <a:t>Vertical Differencing / Sharpening</a:t>
            </a:r>
          </a:p>
        </p:txBody>
      </p:sp>
      <p:sp>
        <p:nvSpPr>
          <p:cNvPr id="16" name="TextBox 15"/>
          <p:cNvSpPr txBox="1"/>
          <p:nvPr/>
        </p:nvSpPr>
        <p:spPr>
          <a:xfrm>
            <a:off x="322281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forward diff: </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17" name="TextBox 16"/>
          <p:cNvSpPr txBox="1"/>
          <p:nvPr/>
        </p:nvSpPr>
        <p:spPr>
          <a:xfrm>
            <a:off x="609392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sharpened: </a:t>
            </a:r>
            <a:r>
              <a:rPr lang="en-US" sz="1600" dirty="0" smtClean="0">
                <a:latin typeface="+mj-lt"/>
              </a:rPr>
              <a:t>2</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12" name="TextBox 11"/>
          <p:cNvSpPr txBox="1"/>
          <p:nvPr/>
        </p:nvSpPr>
        <p:spPr>
          <a:xfrm>
            <a:off x="964662" y="5257800"/>
            <a:ext cx="1492788" cy="338554"/>
          </a:xfrm>
          <a:prstGeom prst="rect">
            <a:avLst/>
          </a:prstGeom>
          <a:noFill/>
        </p:spPr>
        <p:txBody>
          <a:bodyPr wrap="square" rtlCol="0">
            <a:spAutoFit/>
          </a:bodyPr>
          <a:lstStyle/>
          <a:p>
            <a:pPr algn="ctr"/>
            <a:r>
              <a:rPr lang="en-US" sz="1600" dirty="0" smtClean="0">
                <a:latin typeface="Calibri" panose="020F0502020204030204" pitchFamily="34" charset="0"/>
              </a:rPr>
              <a:t>original: </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a:t>
            </a:r>
            <a:endParaRPr lang="en-US" sz="1600" dirty="0">
              <a:latin typeface="Calibri" panose="020F0502020204030204" pitchFamily="34" charset="0"/>
            </a:endParaRPr>
          </a:p>
        </p:txBody>
      </p:sp>
      <p:sp>
        <p:nvSpPr>
          <p:cNvPr id="5" name="Date Placeholder 4"/>
          <p:cNvSpPr>
            <a:spLocks noGrp="1"/>
          </p:cNvSpPr>
          <p:nvPr>
            <p:ph type="dt" sz="half" idx="2"/>
          </p:nvPr>
        </p:nvSpPr>
        <p:spPr/>
        <p:txBody>
          <a:bodyPr/>
          <a:lstStyle/>
          <a:p>
            <a:pPr>
              <a:defRPr/>
            </a:pPr>
            <a:r>
              <a:rPr lang="en-US" smtClean="0"/>
              <a:t>20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12</a:t>
            </a:fld>
            <a:endParaRPr lang="en-US" dirty="0"/>
          </a:p>
        </p:txBody>
      </p:sp>
    </p:spTree>
    <p:extLst>
      <p:ext uri="{BB962C8B-B14F-4D97-AF65-F5344CB8AC3E}">
        <p14:creationId xmlns:p14="http://schemas.microsoft.com/office/powerpoint/2010/main" val="34574353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46348"/>
            <a:ext cx="2682851" cy="2682851"/>
          </a:xfrm>
          <a:prstGeom prst="rect">
            <a:avLst/>
          </a:prstGeom>
          <a:effectLst>
            <a:outerShdw blurRad="38100" dist="63500" dir="2700000" algn="tl"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832" y="2350008"/>
            <a:ext cx="2682851" cy="2682851"/>
          </a:xfrm>
          <a:prstGeom prst="rect">
            <a:avLst/>
          </a:prstGeom>
          <a:effectLst>
            <a:outerShdw blurRad="38100" dist="63500" dir="2700000" algn="tl"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 y="2346349"/>
            <a:ext cx="2682851" cy="2682851"/>
          </a:xfrm>
          <a:prstGeom prst="rect">
            <a:avLst/>
          </a:prstGeom>
          <a:effectLst>
            <a:outerShdw blurRad="38100" dist="63500" dir="2700000" algn="tl" rotWithShape="0">
              <a:prstClr val="black">
                <a:alpha val="40000"/>
              </a:prstClr>
            </a:outerShdw>
          </a:effectLst>
        </p:spPr>
      </p:pic>
      <p:sp>
        <p:nvSpPr>
          <p:cNvPr id="2" name="Title 1"/>
          <p:cNvSpPr>
            <a:spLocks noGrp="1"/>
          </p:cNvSpPr>
          <p:nvPr>
            <p:ph type="title" idx="4294967295"/>
          </p:nvPr>
        </p:nvSpPr>
        <p:spPr>
          <a:xfrm>
            <a:off x="381000" y="1104900"/>
            <a:ext cx="7772400" cy="723900"/>
          </a:xfrm>
        </p:spPr>
        <p:txBody>
          <a:bodyPr/>
          <a:lstStyle/>
          <a:p>
            <a:r>
              <a:rPr lang="en-US" dirty="0" smtClean="0"/>
              <a:t>Vertical Sharpening</a:t>
            </a:r>
            <a:endParaRPr lang="en-US" dirty="0"/>
          </a:p>
        </p:txBody>
      </p:sp>
      <p:sp>
        <p:nvSpPr>
          <p:cNvPr id="16" name="TextBox 15"/>
          <p:cNvSpPr txBox="1"/>
          <p:nvPr/>
        </p:nvSpPr>
        <p:spPr>
          <a:xfrm>
            <a:off x="3222811" y="5257800"/>
            <a:ext cx="2684930" cy="338554"/>
          </a:xfrm>
          <a:prstGeom prst="rect">
            <a:avLst/>
          </a:prstGeom>
          <a:noFill/>
        </p:spPr>
        <p:txBody>
          <a:bodyPr wrap="square" rtlCol="0">
            <a:spAutoFit/>
          </a:bodyPr>
          <a:lstStyle/>
          <a:p>
            <a:pPr algn="ctr"/>
            <a:r>
              <a:rPr lang="en-US" sz="1600" dirty="0" smtClean="0">
                <a:latin typeface="+mj-lt"/>
              </a:rPr>
              <a:t>2</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r>
              <a:rPr lang="en-US" sz="1600" dirty="0">
                <a:solidFill>
                  <a:srgbClr val="000000"/>
                </a:solidFill>
                <a:latin typeface="Times New Roman"/>
              </a:rPr>
              <a:t>-</a:t>
            </a:r>
            <a:r>
              <a:rPr lang="en-US" sz="1600" b="1" dirty="0" smtClean="0">
                <a:solidFill>
                  <a:srgbClr val="000000"/>
                </a:solidFill>
                <a:latin typeface="Times New Roman"/>
              </a:rPr>
              <a:t>I</a:t>
            </a:r>
            <a:r>
              <a:rPr lang="en-US" sz="1600" dirty="0" smtClean="0">
                <a:solidFill>
                  <a:srgbClr val="000000"/>
                </a:solidFill>
                <a:latin typeface="Times New Roman"/>
              </a:rPr>
              <a:t>(</a:t>
            </a:r>
            <a:r>
              <a:rPr lang="en-US" sz="1600" i="1" dirty="0" smtClean="0">
                <a:solidFill>
                  <a:srgbClr val="000000"/>
                </a:solidFill>
                <a:latin typeface="Times New Roman"/>
              </a:rPr>
              <a:t>r</a:t>
            </a:r>
            <a:r>
              <a:rPr lang="en-US" sz="1600" dirty="0" smtClean="0">
                <a:solidFill>
                  <a:srgbClr val="000000"/>
                </a:solidFill>
                <a:latin typeface="Times New Roman"/>
              </a:rPr>
              <a:t>,</a:t>
            </a:r>
            <a:r>
              <a:rPr lang="en-US" sz="1600" i="1" dirty="0" smtClean="0">
                <a:solidFill>
                  <a:srgbClr val="000000"/>
                </a:solidFill>
                <a:latin typeface="Times New Roman"/>
              </a:rPr>
              <a:t>c</a:t>
            </a:r>
            <a:r>
              <a:rPr lang="en-US" sz="1600" dirty="0" smtClean="0">
                <a:solidFill>
                  <a:srgbClr val="000000"/>
                </a:solidFill>
                <a:latin typeface="Times New Roman"/>
              </a:rPr>
              <a:t>+1</a:t>
            </a:r>
            <a:r>
              <a:rPr lang="en-US" sz="1600" dirty="0">
                <a:solidFill>
                  <a:srgbClr val="000000"/>
                </a:solidFill>
                <a:latin typeface="Times New Roman"/>
              </a:rPr>
              <a:t>)</a:t>
            </a:r>
            <a:endParaRPr lang="en-US" sz="1600" dirty="0">
              <a:latin typeface="+mj-lt"/>
            </a:endParaRPr>
          </a:p>
        </p:txBody>
      </p:sp>
      <p:sp>
        <p:nvSpPr>
          <p:cNvPr id="17" name="TextBox 16"/>
          <p:cNvSpPr txBox="1"/>
          <p:nvPr/>
        </p:nvSpPr>
        <p:spPr>
          <a:xfrm>
            <a:off x="6093921" y="5257800"/>
            <a:ext cx="2684930" cy="338554"/>
          </a:xfrm>
          <a:prstGeom prst="rect">
            <a:avLst/>
          </a:prstGeom>
          <a:noFill/>
        </p:spPr>
        <p:txBody>
          <a:bodyPr wrap="square" rtlCol="0">
            <a:spAutoFit/>
          </a:bodyPr>
          <a:lstStyle/>
          <a:p>
            <a:pPr lvl="0" algn="ctr"/>
            <a:r>
              <a:rPr lang="en-US" sz="1600" dirty="0" smtClean="0">
                <a:solidFill>
                  <a:srgbClr val="000000"/>
                </a:solidFill>
                <a:latin typeface="+mj-lt"/>
              </a:rPr>
              <a:t>3</a:t>
            </a:r>
            <a:r>
              <a:rPr lang="en-US" sz="1600" b="1" dirty="0" smtClean="0">
                <a:solidFill>
                  <a:srgbClr val="000000"/>
                </a:solidFill>
                <a:latin typeface="Times New Roman"/>
              </a:rPr>
              <a:t>I</a:t>
            </a:r>
            <a:r>
              <a:rPr lang="en-US" sz="1600" dirty="0" smtClean="0">
                <a:solidFill>
                  <a:srgbClr val="000000"/>
                </a:solidFill>
                <a:latin typeface="Times New Roman"/>
              </a:rPr>
              <a:t>(</a:t>
            </a:r>
            <a:r>
              <a:rPr lang="en-US" sz="1600" i="1" dirty="0" smtClean="0">
                <a:solidFill>
                  <a:srgbClr val="000000"/>
                </a:solidFill>
                <a:latin typeface="Times New Roman"/>
              </a:rPr>
              <a:t>r</a:t>
            </a:r>
            <a:r>
              <a:rPr lang="en-US" sz="1600" dirty="0" smtClean="0">
                <a:solidFill>
                  <a:srgbClr val="000000"/>
                </a:solidFill>
                <a:latin typeface="Times New Roman"/>
              </a:rPr>
              <a:t>,</a:t>
            </a:r>
            <a:r>
              <a:rPr lang="en-US" sz="1600" i="1" dirty="0" smtClean="0">
                <a:solidFill>
                  <a:srgbClr val="000000"/>
                </a:solidFill>
                <a:latin typeface="Times New Roman"/>
              </a:rPr>
              <a:t>c</a:t>
            </a:r>
            <a:r>
              <a:rPr lang="en-US" sz="1600" dirty="0">
                <a:solidFill>
                  <a:srgbClr val="000000"/>
                </a:solidFill>
                <a:latin typeface="Times New Roman"/>
              </a:rPr>
              <a:t>)-</a:t>
            </a:r>
            <a:r>
              <a:rPr lang="en-US" sz="1600" b="1" dirty="0" smtClean="0">
                <a:solidFill>
                  <a:srgbClr val="000000"/>
                </a:solidFill>
                <a:latin typeface="Times New Roman"/>
              </a:rPr>
              <a:t>I</a:t>
            </a:r>
            <a:r>
              <a:rPr lang="en-US" sz="1600" dirty="0" smtClean="0">
                <a:solidFill>
                  <a:srgbClr val="000000"/>
                </a:solidFill>
                <a:latin typeface="Times New Roman"/>
              </a:rPr>
              <a:t>(</a:t>
            </a:r>
            <a:r>
              <a:rPr lang="en-US" sz="1600" i="1" dirty="0" smtClean="0">
                <a:solidFill>
                  <a:srgbClr val="000000"/>
                </a:solidFill>
                <a:latin typeface="Times New Roman"/>
              </a:rPr>
              <a:t>r</a:t>
            </a:r>
            <a:r>
              <a:rPr lang="en-US" sz="1600" dirty="0" smtClean="0">
                <a:solidFill>
                  <a:srgbClr val="000000"/>
                </a:solidFill>
                <a:latin typeface="Times New Roman"/>
              </a:rPr>
              <a:t>,</a:t>
            </a:r>
            <a:r>
              <a:rPr lang="en-US" sz="1600" i="1" dirty="0" smtClean="0">
                <a:solidFill>
                  <a:srgbClr val="000000"/>
                </a:solidFill>
                <a:latin typeface="Times New Roman"/>
              </a:rPr>
              <a:t>c</a:t>
            </a:r>
            <a:r>
              <a:rPr lang="en-US" sz="1600" dirty="0" smtClean="0">
                <a:solidFill>
                  <a:srgbClr val="000000"/>
                </a:solidFill>
                <a:latin typeface="Times New Roman"/>
              </a:rPr>
              <a:t>-1</a:t>
            </a:r>
            <a:r>
              <a:rPr lang="en-US" sz="1600" dirty="0">
                <a:solidFill>
                  <a:srgbClr val="000000"/>
                </a:solidFill>
                <a:latin typeface="Times New Roman"/>
              </a:rPr>
              <a:t>)-</a:t>
            </a:r>
            <a:r>
              <a:rPr lang="en-US" sz="1600" b="1" dirty="0" smtClean="0">
                <a:solidFill>
                  <a:srgbClr val="000000"/>
                </a:solidFill>
                <a:latin typeface="Times New Roman"/>
              </a:rPr>
              <a:t>I</a:t>
            </a:r>
            <a:r>
              <a:rPr lang="en-US" sz="1600" dirty="0" smtClean="0">
                <a:solidFill>
                  <a:srgbClr val="000000"/>
                </a:solidFill>
                <a:latin typeface="Times New Roman"/>
              </a:rPr>
              <a:t>(</a:t>
            </a:r>
            <a:r>
              <a:rPr lang="en-US" sz="1600" i="1" dirty="0" smtClean="0">
                <a:solidFill>
                  <a:srgbClr val="000000"/>
                </a:solidFill>
                <a:latin typeface="Times New Roman"/>
              </a:rPr>
              <a:t>r</a:t>
            </a:r>
            <a:r>
              <a:rPr lang="en-US" sz="1600" dirty="0" smtClean="0">
                <a:solidFill>
                  <a:srgbClr val="000000"/>
                </a:solidFill>
                <a:latin typeface="Times New Roman"/>
              </a:rPr>
              <a:t>,</a:t>
            </a:r>
            <a:r>
              <a:rPr lang="en-US" sz="1600" i="1" dirty="0" smtClean="0">
                <a:solidFill>
                  <a:srgbClr val="000000"/>
                </a:solidFill>
                <a:latin typeface="Times New Roman"/>
              </a:rPr>
              <a:t>c</a:t>
            </a:r>
            <a:r>
              <a:rPr lang="en-US" sz="1600" dirty="0" smtClean="0">
                <a:solidFill>
                  <a:srgbClr val="000000"/>
                </a:solidFill>
                <a:latin typeface="Times New Roman"/>
              </a:rPr>
              <a:t>+1</a:t>
            </a:r>
            <a:r>
              <a:rPr lang="en-US" sz="1600" dirty="0">
                <a:solidFill>
                  <a:srgbClr val="000000"/>
                </a:solidFill>
                <a:latin typeface="Times New Roman"/>
              </a:rPr>
              <a:t>)</a:t>
            </a:r>
          </a:p>
        </p:txBody>
      </p:sp>
      <p:sp>
        <p:nvSpPr>
          <p:cNvPr id="14" name="TextBox 13"/>
          <p:cNvSpPr txBox="1"/>
          <p:nvPr/>
        </p:nvSpPr>
        <p:spPr>
          <a:xfrm>
            <a:off x="964662" y="5257800"/>
            <a:ext cx="1492788" cy="338554"/>
          </a:xfrm>
          <a:prstGeom prst="rect">
            <a:avLst/>
          </a:prstGeom>
          <a:noFill/>
        </p:spPr>
        <p:txBody>
          <a:bodyPr wrap="square" rtlCol="0">
            <a:spAutoFit/>
          </a:bodyPr>
          <a:lstStyle/>
          <a:p>
            <a:pPr algn="ctr"/>
            <a:r>
              <a:rPr lang="en-US" sz="1600" dirty="0" smtClean="0">
                <a:latin typeface="Calibri" panose="020F0502020204030204" pitchFamily="34" charset="0"/>
              </a:rPr>
              <a:t>original: </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a:t>
            </a:r>
            <a:endParaRPr lang="en-US" sz="1600" dirty="0">
              <a:latin typeface="Calibri" panose="020F0502020204030204" pitchFamily="34" charset="0"/>
            </a:endParaRPr>
          </a:p>
        </p:txBody>
      </p:sp>
      <p:sp>
        <p:nvSpPr>
          <p:cNvPr id="8" name="Date Placeholder 7"/>
          <p:cNvSpPr>
            <a:spLocks noGrp="1"/>
          </p:cNvSpPr>
          <p:nvPr>
            <p:ph type="dt" sz="half" idx="2"/>
          </p:nvPr>
        </p:nvSpPr>
        <p:spPr/>
        <p:txBody>
          <a:bodyPr/>
          <a:lstStyle/>
          <a:p>
            <a:pPr>
              <a:defRPr/>
            </a:pPr>
            <a:r>
              <a:rPr lang="en-US" smtClean="0"/>
              <a:t>20 October 2016</a:t>
            </a:r>
            <a:endParaRPr lang="en-US" dirty="0"/>
          </a:p>
        </p:txBody>
      </p:sp>
      <p:sp>
        <p:nvSpPr>
          <p:cNvPr id="9" name="Footer Placeholder 8"/>
          <p:cNvSpPr>
            <a:spLocks noGrp="1"/>
          </p:cNvSpPr>
          <p:nvPr>
            <p:ph type="ftr" sz="quarter" idx="3"/>
          </p:nvPr>
        </p:nvSpPr>
        <p:spPr/>
        <p:txBody>
          <a:bodyPr/>
          <a:lstStyle/>
          <a:p>
            <a:pPr>
              <a:defRPr/>
            </a:pPr>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pPr>
              <a:defRPr/>
            </a:pPr>
            <a:fld id="{9302CFF2-4115-47FF-9FC4-5205358A9ACF}" type="slidenum">
              <a:rPr lang="en-US" smtClean="0"/>
              <a:pPr>
                <a:defRPr/>
              </a:pPr>
              <a:t>13</a:t>
            </a:fld>
            <a:endParaRPr lang="en-US" dirty="0"/>
          </a:p>
        </p:txBody>
      </p:sp>
    </p:spTree>
    <p:extLst>
      <p:ext uri="{BB962C8B-B14F-4D97-AF65-F5344CB8AC3E}">
        <p14:creationId xmlns:p14="http://schemas.microsoft.com/office/powerpoint/2010/main" val="19880350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960" y="2346347"/>
            <a:ext cx="2682851" cy="2682851"/>
          </a:xfrm>
          <a:prstGeom prst="rect">
            <a:avLst/>
          </a:prstGeom>
          <a:effectLst>
            <a:outerShdw blurRad="38100" dist="63500" dir="2700000" algn="tl" rotWithShape="0">
              <a:prstClr val="black">
                <a:alpha val="40000"/>
              </a:prst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832" y="2350008"/>
            <a:ext cx="2682851" cy="2682851"/>
          </a:xfrm>
          <a:prstGeom prst="rect">
            <a:avLst/>
          </a:prstGeom>
          <a:effectLst>
            <a:outerShdw blurRad="38100" dist="63500" dir="2700000" algn="tl"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 y="2346349"/>
            <a:ext cx="2682851" cy="2682851"/>
          </a:xfrm>
          <a:prstGeom prst="rect">
            <a:avLst/>
          </a:prstGeom>
          <a:effectLst>
            <a:outerShdw blurRad="38100" dist="63500" dir="2700000" algn="tl" rotWithShape="0">
              <a:prstClr val="black">
                <a:alpha val="40000"/>
              </a:prstClr>
            </a:outerShdw>
          </a:effectLst>
        </p:spPr>
      </p:pic>
      <p:sp>
        <p:nvSpPr>
          <p:cNvPr id="2" name="Title 1"/>
          <p:cNvSpPr>
            <a:spLocks noGrp="1"/>
          </p:cNvSpPr>
          <p:nvPr>
            <p:ph type="title" idx="4294967295"/>
          </p:nvPr>
        </p:nvSpPr>
        <p:spPr>
          <a:xfrm>
            <a:off x="381000" y="1104900"/>
            <a:ext cx="7772400" cy="723900"/>
          </a:xfrm>
        </p:spPr>
        <p:txBody>
          <a:bodyPr/>
          <a:lstStyle/>
          <a:p>
            <a:r>
              <a:rPr lang="en-US" dirty="0" smtClean="0"/>
              <a:t>Horizontal + Vertical Sharpening</a:t>
            </a:r>
            <a:endParaRPr lang="en-US" dirty="0"/>
          </a:p>
        </p:txBody>
      </p:sp>
      <p:sp>
        <p:nvSpPr>
          <p:cNvPr id="16" name="TextBox 15"/>
          <p:cNvSpPr txBox="1"/>
          <p:nvPr/>
        </p:nvSpPr>
        <p:spPr>
          <a:xfrm>
            <a:off x="3222811" y="5257800"/>
            <a:ext cx="2684930" cy="584775"/>
          </a:xfrm>
          <a:prstGeom prst="rect">
            <a:avLst/>
          </a:prstGeom>
          <a:noFill/>
        </p:spPr>
        <p:txBody>
          <a:bodyPr wrap="square" rtlCol="0">
            <a:spAutoFit/>
          </a:bodyPr>
          <a:lstStyle/>
          <a:p>
            <a:pPr algn="ctr"/>
            <a:r>
              <a:rPr lang="en-US" sz="1600" dirty="0" smtClean="0">
                <a:latin typeface="+mj-lt"/>
              </a:rPr>
              <a:t>4</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dirty="0">
                <a:solidFill>
                  <a:srgbClr val="000000"/>
                </a:solidFill>
                <a:latin typeface="Times New Roman"/>
              </a:rPr>
              <a:t>-</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+1)-</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-1)</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1</a:t>
            </a:r>
            <a:r>
              <a:rPr lang="en-US" sz="1600" dirty="0" smtClean="0">
                <a:latin typeface="+mj-lt"/>
              </a:rPr>
              <a:t>,</a:t>
            </a:r>
            <a:r>
              <a:rPr lang="en-US" sz="1600" i="1" dirty="0" smtClean="0">
                <a:latin typeface="+mj-lt"/>
              </a:rPr>
              <a:t>c</a:t>
            </a:r>
            <a:r>
              <a:rPr lang="en-US" sz="1600" dirty="0" smtClean="0">
                <a:latin typeface="+mj-lt"/>
              </a:rPr>
              <a:t>)</a:t>
            </a:r>
            <a:r>
              <a:rPr lang="en-US" sz="1600" dirty="0" smtClean="0">
                <a:solidFill>
                  <a:srgbClr val="000000"/>
                </a:solidFill>
                <a:latin typeface="Times New Roman"/>
              </a:rPr>
              <a:t>-</a:t>
            </a:r>
            <a:r>
              <a:rPr lang="en-US" sz="1600" b="1" dirty="0" smtClean="0">
                <a:solidFill>
                  <a:srgbClr val="000000"/>
                </a:solidFill>
                <a:latin typeface="Times New Roman"/>
              </a:rPr>
              <a:t>I</a:t>
            </a:r>
            <a:r>
              <a:rPr lang="en-US" sz="1600" dirty="0" smtClean="0">
                <a:solidFill>
                  <a:srgbClr val="000000"/>
                </a:solidFill>
                <a:latin typeface="Times New Roman"/>
              </a:rPr>
              <a:t>(</a:t>
            </a:r>
            <a:r>
              <a:rPr lang="en-US" sz="1600" i="1" dirty="0" smtClean="0">
                <a:solidFill>
                  <a:srgbClr val="000000"/>
                </a:solidFill>
                <a:latin typeface="Times New Roman"/>
              </a:rPr>
              <a:t>r</a:t>
            </a:r>
            <a:r>
              <a:rPr lang="en-US" sz="1600" dirty="0" smtClean="0">
                <a:solidFill>
                  <a:srgbClr val="000000"/>
                </a:solidFill>
                <a:latin typeface="Times New Roman"/>
              </a:rPr>
              <a:t>-1,</a:t>
            </a:r>
            <a:r>
              <a:rPr lang="en-US" sz="1600" i="1" dirty="0" smtClean="0">
                <a:solidFill>
                  <a:srgbClr val="000000"/>
                </a:solidFill>
                <a:latin typeface="Times New Roman"/>
              </a:rPr>
              <a:t>c</a:t>
            </a:r>
            <a:r>
              <a:rPr lang="en-US" sz="1600" dirty="0" smtClean="0">
                <a:solidFill>
                  <a:srgbClr val="000000"/>
                </a:solidFill>
                <a:latin typeface="Times New Roman"/>
              </a:rPr>
              <a:t>)</a:t>
            </a:r>
            <a:endParaRPr lang="en-US" sz="1600" dirty="0">
              <a:latin typeface="+mj-lt"/>
            </a:endParaRPr>
          </a:p>
        </p:txBody>
      </p:sp>
      <p:sp>
        <p:nvSpPr>
          <p:cNvPr id="15" name="TextBox 14"/>
          <p:cNvSpPr txBox="1"/>
          <p:nvPr/>
        </p:nvSpPr>
        <p:spPr>
          <a:xfrm>
            <a:off x="964662" y="5257800"/>
            <a:ext cx="1492788" cy="338554"/>
          </a:xfrm>
          <a:prstGeom prst="rect">
            <a:avLst/>
          </a:prstGeom>
          <a:noFill/>
        </p:spPr>
        <p:txBody>
          <a:bodyPr wrap="square" rtlCol="0">
            <a:spAutoFit/>
          </a:bodyPr>
          <a:lstStyle/>
          <a:p>
            <a:pPr algn="ctr"/>
            <a:r>
              <a:rPr lang="en-US" sz="1600" dirty="0" smtClean="0">
                <a:latin typeface="Calibri" panose="020F0502020204030204" pitchFamily="34" charset="0"/>
              </a:rPr>
              <a:t>original: </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a:t>
            </a:r>
            <a:endParaRPr lang="en-US" sz="1600" dirty="0">
              <a:latin typeface="Calibri" panose="020F0502020204030204" pitchFamily="34" charset="0"/>
            </a:endParaRPr>
          </a:p>
        </p:txBody>
      </p:sp>
      <p:sp>
        <p:nvSpPr>
          <p:cNvPr id="12" name="Date Placeholder 11"/>
          <p:cNvSpPr>
            <a:spLocks noGrp="1"/>
          </p:cNvSpPr>
          <p:nvPr>
            <p:ph type="dt" sz="half" idx="2"/>
          </p:nvPr>
        </p:nvSpPr>
        <p:spPr/>
        <p:txBody>
          <a:bodyPr/>
          <a:lstStyle/>
          <a:p>
            <a:pPr>
              <a:defRPr/>
            </a:pPr>
            <a:r>
              <a:rPr lang="en-US" smtClean="0"/>
              <a:t>20 October 2016</a:t>
            </a:r>
            <a:endParaRPr lang="en-US" dirty="0"/>
          </a:p>
        </p:txBody>
      </p:sp>
      <p:sp>
        <p:nvSpPr>
          <p:cNvPr id="14" name="Footer Placeholder 13"/>
          <p:cNvSpPr>
            <a:spLocks noGrp="1"/>
          </p:cNvSpPr>
          <p:nvPr>
            <p:ph type="ftr" sz="quarter" idx="3"/>
          </p:nvPr>
        </p:nvSpPr>
        <p:spPr/>
        <p:txBody>
          <a:bodyPr/>
          <a:lstStyle/>
          <a:p>
            <a:pPr>
              <a:defRPr/>
            </a:pPr>
            <a:r>
              <a:rPr lang="en-US" smtClean="0"/>
              <a:t>1999-2016 by Richard Alan Peters II</a:t>
            </a:r>
            <a:endParaRPr lang="en-US"/>
          </a:p>
        </p:txBody>
      </p:sp>
      <p:sp>
        <p:nvSpPr>
          <p:cNvPr id="18" name="Slide Number Placeholder 17"/>
          <p:cNvSpPr>
            <a:spLocks noGrp="1"/>
          </p:cNvSpPr>
          <p:nvPr>
            <p:ph type="sldNum" sz="quarter" idx="4"/>
          </p:nvPr>
        </p:nvSpPr>
        <p:spPr/>
        <p:txBody>
          <a:bodyPr/>
          <a:lstStyle/>
          <a:p>
            <a:pPr>
              <a:defRPr/>
            </a:pPr>
            <a:fld id="{9302CFF2-4115-47FF-9FC4-5205358A9ACF}" type="slidenum">
              <a:rPr lang="en-US" smtClean="0"/>
              <a:pPr>
                <a:defRPr/>
              </a:pPr>
              <a:t>14</a:t>
            </a:fld>
            <a:endParaRPr lang="en-US" dirty="0"/>
          </a:p>
        </p:txBody>
      </p:sp>
      <p:sp>
        <p:nvSpPr>
          <p:cNvPr id="19" name="TextBox 18"/>
          <p:cNvSpPr txBox="1"/>
          <p:nvPr/>
        </p:nvSpPr>
        <p:spPr>
          <a:xfrm>
            <a:off x="6094960" y="5254357"/>
            <a:ext cx="2684930" cy="584775"/>
          </a:xfrm>
          <a:prstGeom prst="rect">
            <a:avLst/>
          </a:prstGeom>
          <a:noFill/>
        </p:spPr>
        <p:txBody>
          <a:bodyPr wrap="square" rtlCol="0">
            <a:spAutoFit/>
          </a:bodyPr>
          <a:lstStyle/>
          <a:p>
            <a:pPr algn="ctr"/>
            <a:r>
              <a:rPr lang="en-US" sz="1600" dirty="0" smtClean="0">
                <a:latin typeface="+mj-lt"/>
              </a:rPr>
              <a:t>5</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dirty="0">
                <a:solidFill>
                  <a:srgbClr val="000000"/>
                </a:solidFill>
                <a:latin typeface="Times New Roman"/>
              </a:rPr>
              <a:t>-</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+1)-</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-1)</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1</a:t>
            </a:r>
            <a:r>
              <a:rPr lang="en-US" sz="1600" dirty="0" smtClean="0">
                <a:latin typeface="+mj-lt"/>
              </a:rPr>
              <a:t>,</a:t>
            </a:r>
            <a:r>
              <a:rPr lang="en-US" sz="1600" i="1" dirty="0" smtClean="0">
                <a:latin typeface="+mj-lt"/>
              </a:rPr>
              <a:t>c</a:t>
            </a:r>
            <a:r>
              <a:rPr lang="en-US" sz="1600" dirty="0" smtClean="0">
                <a:latin typeface="+mj-lt"/>
              </a:rPr>
              <a:t>)</a:t>
            </a:r>
            <a:r>
              <a:rPr lang="en-US" sz="1600" dirty="0" smtClean="0">
                <a:solidFill>
                  <a:srgbClr val="000000"/>
                </a:solidFill>
                <a:latin typeface="Times New Roman"/>
              </a:rPr>
              <a:t>-</a:t>
            </a:r>
            <a:r>
              <a:rPr lang="en-US" sz="1600" b="1" dirty="0" smtClean="0">
                <a:solidFill>
                  <a:srgbClr val="000000"/>
                </a:solidFill>
                <a:latin typeface="Times New Roman"/>
              </a:rPr>
              <a:t>I</a:t>
            </a:r>
            <a:r>
              <a:rPr lang="en-US" sz="1600" dirty="0" smtClean="0">
                <a:solidFill>
                  <a:srgbClr val="000000"/>
                </a:solidFill>
                <a:latin typeface="Times New Roman"/>
              </a:rPr>
              <a:t>(</a:t>
            </a:r>
            <a:r>
              <a:rPr lang="en-US" sz="1600" i="1" dirty="0" smtClean="0">
                <a:solidFill>
                  <a:srgbClr val="000000"/>
                </a:solidFill>
                <a:latin typeface="Times New Roman"/>
              </a:rPr>
              <a:t>r</a:t>
            </a:r>
            <a:r>
              <a:rPr lang="en-US" sz="1600" dirty="0" smtClean="0">
                <a:solidFill>
                  <a:srgbClr val="000000"/>
                </a:solidFill>
                <a:latin typeface="Times New Roman"/>
              </a:rPr>
              <a:t>-1,</a:t>
            </a:r>
            <a:r>
              <a:rPr lang="en-US" sz="1600" i="1" dirty="0" smtClean="0">
                <a:solidFill>
                  <a:srgbClr val="000000"/>
                </a:solidFill>
                <a:latin typeface="Times New Roman"/>
              </a:rPr>
              <a:t>c</a:t>
            </a:r>
            <a:r>
              <a:rPr lang="en-US" sz="1600" dirty="0" smtClean="0">
                <a:solidFill>
                  <a:srgbClr val="000000"/>
                </a:solidFill>
                <a:latin typeface="Times New Roman"/>
              </a:rPr>
              <a:t>)</a:t>
            </a:r>
            <a:endParaRPr lang="en-US" sz="1600" dirty="0">
              <a:latin typeface="+mj-lt"/>
            </a:endParaRPr>
          </a:p>
        </p:txBody>
      </p:sp>
    </p:spTree>
    <p:extLst>
      <p:ext uri="{BB962C8B-B14F-4D97-AF65-F5344CB8AC3E}">
        <p14:creationId xmlns:p14="http://schemas.microsoft.com/office/powerpoint/2010/main" val="2764546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04900"/>
            <a:ext cx="8382000" cy="723900"/>
          </a:xfrm>
        </p:spPr>
        <p:txBody>
          <a:bodyPr/>
          <a:lstStyle/>
          <a:p>
            <a:r>
              <a:rPr lang="en-US" dirty="0" smtClean="0"/>
              <a:t>Perceptual Note</a:t>
            </a:r>
            <a:endParaRPr lang="en-US"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15</a:t>
            </a:fld>
            <a:endParaRPr lang="en-US" dirty="0"/>
          </a:p>
        </p:txBody>
      </p:sp>
      <p:grpSp>
        <p:nvGrpSpPr>
          <p:cNvPr id="12" name="Group 11"/>
          <p:cNvGrpSpPr/>
          <p:nvPr/>
        </p:nvGrpSpPr>
        <p:grpSpPr>
          <a:xfrm>
            <a:off x="1295400" y="2743200"/>
            <a:ext cx="2743200" cy="3383896"/>
            <a:chOff x="1295400" y="2559704"/>
            <a:chExt cx="2743200" cy="338389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59704"/>
              <a:ext cx="2743200" cy="2743200"/>
            </a:xfrm>
            <a:prstGeom prst="rect">
              <a:avLst/>
            </a:prstGeom>
            <a:effectLst>
              <a:outerShdw blurRad="38100" dist="63500" dir="2700000" algn="tl" rotWithShape="0">
                <a:prstClr val="black">
                  <a:alpha val="40000"/>
                </a:prstClr>
              </a:outerShdw>
            </a:effectLst>
          </p:spPr>
        </p:pic>
        <p:sp>
          <p:nvSpPr>
            <p:cNvPr id="9" name="TextBox 8"/>
            <p:cNvSpPr txBox="1"/>
            <p:nvPr/>
          </p:nvSpPr>
          <p:spPr>
            <a:xfrm>
              <a:off x="1323853" y="5358825"/>
              <a:ext cx="2684930" cy="584775"/>
            </a:xfrm>
            <a:prstGeom prst="rect">
              <a:avLst/>
            </a:prstGeom>
            <a:noFill/>
          </p:spPr>
          <p:txBody>
            <a:bodyPr wrap="square" rtlCol="0">
              <a:spAutoFit/>
            </a:bodyPr>
            <a:lstStyle/>
            <a:p>
              <a:pPr algn="ctr"/>
              <a:r>
                <a:rPr lang="en-US" sz="1600" dirty="0" smtClean="0">
                  <a:latin typeface="+mj-lt"/>
                </a:rPr>
                <a:t>5</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dirty="0">
                  <a:solidFill>
                    <a:srgbClr val="000000"/>
                  </a:solidFill>
                  <a:latin typeface="Times New Roman"/>
                </a:rPr>
                <a:t>-</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+1)-</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-1)</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1</a:t>
              </a:r>
              <a:r>
                <a:rPr lang="en-US" sz="1600" dirty="0" smtClean="0">
                  <a:latin typeface="+mj-lt"/>
                </a:rPr>
                <a:t>,</a:t>
              </a:r>
              <a:r>
                <a:rPr lang="en-US" sz="1600" i="1" dirty="0" smtClean="0">
                  <a:latin typeface="+mj-lt"/>
                </a:rPr>
                <a:t>c</a:t>
              </a:r>
              <a:r>
                <a:rPr lang="en-US" sz="1600" dirty="0" smtClean="0">
                  <a:latin typeface="+mj-lt"/>
                </a:rPr>
                <a:t>)</a:t>
              </a:r>
              <a:r>
                <a:rPr lang="en-US" sz="1600" dirty="0" smtClean="0">
                  <a:solidFill>
                    <a:srgbClr val="000000"/>
                  </a:solidFill>
                  <a:latin typeface="Times New Roman"/>
                </a:rPr>
                <a:t>-</a:t>
              </a:r>
              <a:r>
                <a:rPr lang="en-US" sz="1600" b="1" dirty="0" smtClean="0">
                  <a:solidFill>
                    <a:srgbClr val="000000"/>
                  </a:solidFill>
                  <a:latin typeface="Times New Roman"/>
                </a:rPr>
                <a:t>I</a:t>
              </a:r>
              <a:r>
                <a:rPr lang="en-US" sz="1600" dirty="0" smtClean="0">
                  <a:solidFill>
                    <a:srgbClr val="000000"/>
                  </a:solidFill>
                  <a:latin typeface="Times New Roman"/>
                </a:rPr>
                <a:t>(</a:t>
              </a:r>
              <a:r>
                <a:rPr lang="en-US" sz="1600" i="1" dirty="0" smtClean="0">
                  <a:solidFill>
                    <a:srgbClr val="000000"/>
                  </a:solidFill>
                  <a:latin typeface="Times New Roman"/>
                </a:rPr>
                <a:t>r</a:t>
              </a:r>
              <a:r>
                <a:rPr lang="en-US" sz="1600" dirty="0" smtClean="0">
                  <a:solidFill>
                    <a:srgbClr val="000000"/>
                  </a:solidFill>
                  <a:latin typeface="Times New Roman"/>
                </a:rPr>
                <a:t>-1,</a:t>
              </a:r>
              <a:r>
                <a:rPr lang="en-US" sz="1600" i="1" dirty="0" smtClean="0">
                  <a:solidFill>
                    <a:srgbClr val="000000"/>
                  </a:solidFill>
                  <a:latin typeface="Times New Roman"/>
                </a:rPr>
                <a:t>c</a:t>
              </a:r>
              <a:r>
                <a:rPr lang="en-US" sz="1600" dirty="0" smtClean="0">
                  <a:solidFill>
                    <a:srgbClr val="000000"/>
                  </a:solidFill>
                  <a:latin typeface="Times New Roman"/>
                </a:rPr>
                <a:t>)</a:t>
              </a:r>
              <a:endParaRPr lang="en-US" sz="1600" dirty="0">
                <a:latin typeface="+mj-lt"/>
              </a:endParaRPr>
            </a:p>
          </p:txBody>
        </p:sp>
      </p:grpSp>
      <p:grpSp>
        <p:nvGrpSpPr>
          <p:cNvPr id="13" name="Group 12"/>
          <p:cNvGrpSpPr/>
          <p:nvPr/>
        </p:nvGrpSpPr>
        <p:grpSpPr>
          <a:xfrm>
            <a:off x="5334000" y="2781993"/>
            <a:ext cx="2743200" cy="3345103"/>
            <a:chOff x="5334000" y="2598497"/>
            <a:chExt cx="2743200" cy="3345103"/>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598497"/>
              <a:ext cx="2743200" cy="2743200"/>
            </a:xfrm>
            <a:prstGeom prst="rect">
              <a:avLst/>
            </a:prstGeom>
          </p:spPr>
        </p:pic>
        <p:sp>
          <p:nvSpPr>
            <p:cNvPr id="10" name="TextBox 9"/>
            <p:cNvSpPr txBox="1"/>
            <p:nvPr/>
          </p:nvSpPr>
          <p:spPr>
            <a:xfrm>
              <a:off x="5768691" y="5358825"/>
              <a:ext cx="1873818" cy="584775"/>
            </a:xfrm>
            <a:prstGeom prst="rect">
              <a:avLst/>
            </a:prstGeom>
            <a:noFill/>
          </p:spPr>
          <p:txBody>
            <a:bodyPr wrap="square" rtlCol="0">
              <a:spAutoFit/>
            </a:bodyPr>
            <a:lstStyle/>
            <a:p>
              <a:pPr algn="ctr"/>
              <a:r>
                <a:rPr lang="en-US" sz="1600" dirty="0" smtClean="0">
                  <a:latin typeface="+mj-lt"/>
                </a:rPr>
                <a:t>a two-level image:           </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 </a:t>
              </a:r>
              <a:r>
                <a:rPr lang="en-US" sz="1600" dirty="0" smtClean="0">
                  <a:latin typeface="+mj-lt"/>
                  <a:sym typeface="Symbol" panose="05050102010706020507" pitchFamily="18" charset="2"/>
                </a:rPr>
                <a:t>{64,192}</a:t>
              </a:r>
              <a:endParaRPr lang="en-US" sz="1600" dirty="0">
                <a:latin typeface="+mj-lt"/>
              </a:endParaRPr>
            </a:p>
          </p:txBody>
        </p:sp>
      </p:grpSp>
      <p:sp>
        <p:nvSpPr>
          <p:cNvPr id="11" name="Text Box 12"/>
          <p:cNvSpPr txBox="1">
            <a:spLocks noChangeArrowheads="1"/>
          </p:cNvSpPr>
          <p:nvPr/>
        </p:nvSpPr>
        <p:spPr bwMode="auto">
          <a:xfrm>
            <a:off x="3581400" y="973554"/>
            <a:ext cx="5185595" cy="1569660"/>
          </a:xfrm>
          <a:prstGeom prst="rect">
            <a:avLst/>
          </a:prstGeom>
          <a:solidFill>
            <a:srgbClr val="FFFFCC"/>
          </a:solidFill>
          <a:ln>
            <a:noFill/>
          </a:ln>
          <a:effectLst>
            <a:outerShdw blurRad="50800" dist="508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smtClean="0"/>
              <a:t>That our visual system does something like the edge enhancement of the disk on the left is strongly suggested by the appearance of the disk on the right. It contains only 2 intensity levels.  But, we see 4 – the background, the disk, and concentric dark and bright circles surrounding the disk. </a:t>
            </a:r>
            <a:endParaRPr lang="en-US" altLang="en-US" sz="1600" dirty="0"/>
          </a:p>
        </p:txBody>
      </p:sp>
    </p:spTree>
    <p:extLst>
      <p:ext uri="{BB962C8B-B14F-4D97-AF65-F5344CB8AC3E}">
        <p14:creationId xmlns:p14="http://schemas.microsoft.com/office/powerpoint/2010/main" val="3899209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idx="4294967295"/>
          </p:nvPr>
        </p:nvSpPr>
        <p:spPr>
          <a:xfrm>
            <a:off x="495300" y="1066800"/>
            <a:ext cx="8153400" cy="723900"/>
          </a:xfrm>
        </p:spPr>
        <p:txBody>
          <a:bodyPr/>
          <a:lstStyle/>
          <a:p>
            <a:pPr algn="ctr"/>
            <a:r>
              <a:rPr lang="en-US" altLang="en-US" sz="3200" dirty="0" smtClean="0"/>
              <a:t>Differencing / Highpass Filtering</a:t>
            </a:r>
          </a:p>
        </p:txBody>
      </p:sp>
      <p:pic>
        <p:nvPicPr>
          <p:cNvPr id="12294" name="Picture 6" descr="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295" name="Picture 7" descr="button_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296" name="Text Box 8"/>
          <p:cNvSpPr txBox="1">
            <a:spLocks noChangeArrowheads="1"/>
          </p:cNvSpPr>
          <p:nvPr/>
        </p:nvSpPr>
        <p:spPr bwMode="auto">
          <a:xfrm>
            <a:off x="1421273" y="5791200"/>
            <a:ext cx="1710404"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original image, </a:t>
            </a:r>
            <a:r>
              <a:rPr lang="en-US" altLang="en-US" b="1" dirty="0">
                <a:latin typeface="Times New Roman" pitchFamily="18" charset="0"/>
              </a:rPr>
              <a:t>I</a:t>
            </a:r>
          </a:p>
        </p:txBody>
      </p:sp>
      <p:sp>
        <p:nvSpPr>
          <p:cNvPr id="12297" name="Text Box 9"/>
          <p:cNvSpPr txBox="1">
            <a:spLocks noChangeArrowheads="1"/>
          </p:cNvSpPr>
          <p:nvPr/>
        </p:nvSpPr>
        <p:spPr bwMode="auto">
          <a:xfrm>
            <a:off x="5853207" y="5792788"/>
            <a:ext cx="172701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descr="PS_of_der_wrt_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8" name="Rectangle 2"/>
          <p:cNvSpPr>
            <a:spLocks noGrp="1" noChangeArrowheads="1"/>
          </p:cNvSpPr>
          <p:nvPr>
            <p:ph type="title" idx="4294967295"/>
          </p:nvPr>
        </p:nvSpPr>
        <p:spPr>
          <a:xfrm>
            <a:off x="495300" y="1066800"/>
            <a:ext cx="8153400" cy="723900"/>
          </a:xfrm>
        </p:spPr>
        <p:txBody>
          <a:bodyPr/>
          <a:lstStyle/>
          <a:p>
            <a:pPr algn="ctr"/>
            <a:r>
              <a:rPr lang="en-US" altLang="en-US" sz="3200" dirty="0" smtClean="0"/>
              <a:t>Differencing / Highpass Filtering</a:t>
            </a:r>
          </a:p>
        </p:txBody>
      </p:sp>
      <p:pic>
        <p:nvPicPr>
          <p:cNvPr id="13319" name="Picture 4" descr="button_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6" descr="button_dc_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21" name="Text Box 7"/>
          <p:cNvSpPr txBox="1">
            <a:spLocks noChangeArrowheads="1"/>
          </p:cNvSpPr>
          <p:nvPr/>
        </p:nvSpPr>
        <p:spPr bwMode="auto">
          <a:xfrm>
            <a:off x="669312" y="5791200"/>
            <a:ext cx="321273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a:latin typeface="Times New Roman" pitchFamily="18" charset="0"/>
              </a:rPr>
              <a:t>h</a:t>
            </a:r>
            <a:r>
              <a:rPr lang="en-US" altLang="en-US" i="1" dirty="0">
                <a:latin typeface="Times New Roman" pitchFamily="18" charset="0"/>
              </a:rPr>
              <a:t> </a:t>
            </a:r>
            <a:r>
              <a:rPr lang="en-US" altLang="en-US" dirty="0">
                <a:latin typeface="Times New Roman" pitchFamily="18" charset="0"/>
              </a:rPr>
              <a:t>= [-1 </a:t>
            </a:r>
            <a:r>
              <a:rPr lang="en-US" altLang="en-US" dirty="0" smtClean="0">
                <a:latin typeface="Times New Roman" pitchFamily="18" charset="0"/>
              </a:rPr>
              <a:t>1 0]</a:t>
            </a:r>
            <a:endParaRPr lang="en-US" altLang="en-US" dirty="0">
              <a:latin typeface="Times New Roman" pitchFamily="18" charset="0"/>
            </a:endParaRPr>
          </a:p>
        </p:txBody>
      </p:sp>
      <p:sp>
        <p:nvSpPr>
          <p:cNvPr id="13322" name="Text Box 8"/>
          <p:cNvSpPr txBox="1">
            <a:spLocks noChangeArrowheads="1"/>
          </p:cNvSpPr>
          <p:nvPr/>
        </p:nvSpPr>
        <p:spPr bwMode="auto">
          <a:xfrm>
            <a:off x="4699967" y="5789613"/>
            <a:ext cx="403507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err="1">
                <a:latin typeface="Times New Roman" pitchFamily="18" charset="0"/>
              </a:rPr>
              <a:t>I</a:t>
            </a:r>
            <a:r>
              <a:rPr lang="en-US" altLang="en-US" dirty="0" err="1">
                <a:latin typeface="Times New Roman" pitchFamily="18" charset="0"/>
                <a:cs typeface="Times New Roman" pitchFamily="18" charset="0"/>
                <a:sym typeface="Symbol" pitchFamily="18" charset="2"/>
              </a:rPr>
              <a:t></a:t>
            </a:r>
            <a:r>
              <a:rPr lang="en-US" altLang="en-US" b="1" dirty="0" err="1">
                <a:latin typeface="Times New Roman" pitchFamily="18" charset="0"/>
                <a:cs typeface="Times New Roman" pitchFamily="18" charset="0"/>
                <a:sym typeface="Symbol" pitchFamily="18" charset="2"/>
              </a:rPr>
              <a:t>h</a:t>
            </a:r>
            <a:r>
              <a:rPr lang="en-US" altLang="en-US" i="1" dirty="0">
                <a:latin typeface="Times New Roman" pitchFamily="18" charset="0"/>
                <a:cs typeface="Times New Roman" pitchFamily="18" charset="0"/>
                <a:sym typeface="Symbol" pitchFamily="18" charset="2"/>
              </a:rPr>
              <a:t> </a:t>
            </a:r>
            <a:r>
              <a:rPr lang="en-US" altLang="en-US" dirty="0">
                <a:latin typeface="Times New Roman" pitchFamily="18" charset="0"/>
                <a:cs typeface="Times New Roman" pitchFamily="18" charset="0"/>
                <a:sym typeface="Symbol" pitchFamily="18" charset="2"/>
              </a:rPr>
              <a:t>= </a:t>
            </a:r>
            <a:r>
              <a:rPr lang="en-US" altLang="en-US" b="1" dirty="0">
                <a:latin typeface="Times New Roman" pitchFamily="18" charset="0"/>
                <a:cs typeface="Times New Roman" pitchFamily="18" charset="0"/>
                <a:sym typeface="Symbol" pitchFamily="18" charset="2"/>
              </a:rPr>
              <a:t>I</a:t>
            </a:r>
            <a:r>
              <a:rPr lang="en-US" altLang="en-US" dirty="0">
                <a:latin typeface="Times New Roman" pitchFamily="18" charset="0"/>
              </a:rPr>
              <a:t>(</a:t>
            </a:r>
            <a:r>
              <a:rPr lang="en-US" altLang="en-US" i="1" dirty="0">
                <a:latin typeface="Times New Roman" pitchFamily="18" charset="0"/>
              </a:rPr>
              <a:t>r</a:t>
            </a:r>
            <a:r>
              <a:rPr lang="en-US" altLang="en-US" dirty="0">
                <a:latin typeface="Times New Roman" pitchFamily="18" charset="0"/>
              </a:rPr>
              <a:t>,</a:t>
            </a:r>
            <a:r>
              <a:rPr lang="en-US" altLang="en-US" i="1" dirty="0">
                <a:latin typeface="Times New Roman" pitchFamily="18" charset="0"/>
              </a:rPr>
              <a:t>c</a:t>
            </a:r>
            <a:r>
              <a:rPr lang="en-US" altLang="en-US" dirty="0">
                <a:latin typeface="Times New Roman" pitchFamily="18" charset="0"/>
              </a:rPr>
              <a:t>)-</a:t>
            </a:r>
            <a:r>
              <a:rPr lang="en-US" altLang="en-US" b="1" dirty="0" smtClean="0">
                <a:latin typeface="Times New Roman" pitchFamily="18" charset="0"/>
              </a:rPr>
              <a:t>I</a:t>
            </a:r>
            <a:r>
              <a:rPr lang="en-US" altLang="en-US" dirty="0" smtClean="0">
                <a:latin typeface="Times New Roman" pitchFamily="18" charset="0"/>
              </a:rPr>
              <a:t>(</a:t>
            </a:r>
            <a:r>
              <a:rPr lang="en-US" altLang="en-US" i="1" dirty="0" smtClean="0">
                <a:latin typeface="Times New Roman" pitchFamily="18" charset="0"/>
              </a:rPr>
              <a:t>r</a:t>
            </a:r>
            <a:r>
              <a:rPr lang="en-US" altLang="en-US" dirty="0" smtClean="0">
                <a:latin typeface="Times New Roman" pitchFamily="18" charset="0"/>
              </a:rPr>
              <a:t>,</a:t>
            </a:r>
            <a:r>
              <a:rPr lang="en-US" altLang="en-US" i="1" dirty="0" smtClean="0">
                <a:latin typeface="Times New Roman" pitchFamily="18" charset="0"/>
              </a:rPr>
              <a:t>c</a:t>
            </a:r>
            <a:r>
              <a:rPr lang="en-US" altLang="en-US" dirty="0" smtClean="0">
                <a:latin typeface="Times New Roman" pitchFamily="18" charset="0"/>
              </a:rPr>
              <a:t>+1</a:t>
            </a:r>
            <a:r>
              <a:rPr lang="en-US" altLang="en-US" dirty="0">
                <a:latin typeface="Times New Roman" pitchFamily="18" charset="0"/>
              </a:rPr>
              <a:t>)</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7" descr="button_dc_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42" name="Picture 6" descr="button_dc_n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3" name="Rectangle 3"/>
          <p:cNvSpPr>
            <a:spLocks noGrp="1" noChangeArrowheads="1"/>
          </p:cNvSpPr>
          <p:nvPr>
            <p:ph type="title" idx="4294967295"/>
          </p:nvPr>
        </p:nvSpPr>
        <p:spPr>
          <a:xfrm>
            <a:off x="495300" y="1066800"/>
            <a:ext cx="8153400" cy="723900"/>
          </a:xfrm>
        </p:spPr>
        <p:txBody>
          <a:bodyPr/>
          <a:lstStyle/>
          <a:p>
            <a:pPr algn="ctr"/>
            <a:r>
              <a:rPr lang="en-US" altLang="en-US" sz="3200" dirty="0" smtClean="0"/>
              <a:t>Differencing / Highpass Filtering</a:t>
            </a:r>
          </a:p>
        </p:txBody>
      </p:sp>
      <p:sp>
        <p:nvSpPr>
          <p:cNvPr id="14344" name="Text Box 8"/>
          <p:cNvSpPr txBox="1">
            <a:spLocks noChangeArrowheads="1"/>
          </p:cNvSpPr>
          <p:nvPr/>
        </p:nvSpPr>
        <p:spPr bwMode="auto">
          <a:xfrm>
            <a:off x="507625" y="5791200"/>
            <a:ext cx="353769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negative pixels in differenced image</a:t>
            </a:r>
          </a:p>
        </p:txBody>
      </p:sp>
      <p:sp>
        <p:nvSpPr>
          <p:cNvPr id="14345" name="Text Box 9"/>
          <p:cNvSpPr txBox="1">
            <a:spLocks noChangeArrowheads="1"/>
          </p:cNvSpPr>
          <p:nvPr/>
        </p:nvSpPr>
        <p:spPr bwMode="auto">
          <a:xfrm>
            <a:off x="4979923" y="5792788"/>
            <a:ext cx="347357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positive pixels in differenced image</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idx="4294967295"/>
          </p:nvPr>
        </p:nvSpPr>
        <p:spPr>
          <a:xfrm>
            <a:off x="495300" y="1066800"/>
            <a:ext cx="8153400" cy="723900"/>
          </a:xfrm>
        </p:spPr>
        <p:txBody>
          <a:bodyPr/>
          <a:lstStyle/>
          <a:p>
            <a:pPr algn="ctr"/>
            <a:r>
              <a:rPr lang="en-US" altLang="en-US" sz="3200" dirty="0" smtClean="0"/>
              <a:t>Differencing / Highpass Filtering</a:t>
            </a:r>
          </a:p>
        </p:txBody>
      </p:sp>
      <p:pic>
        <p:nvPicPr>
          <p:cNvPr id="15366" name="Picture 3" descr="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367" name="Picture 4" descr="button_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8" name="Text Box 5"/>
          <p:cNvSpPr txBox="1">
            <a:spLocks noChangeArrowheads="1"/>
          </p:cNvSpPr>
          <p:nvPr/>
        </p:nvSpPr>
        <p:spPr bwMode="auto">
          <a:xfrm>
            <a:off x="1421273" y="5791200"/>
            <a:ext cx="1710404"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original image, </a:t>
            </a:r>
            <a:r>
              <a:rPr lang="en-US" altLang="en-US" b="1" dirty="0">
                <a:latin typeface="Times New Roman" pitchFamily="18" charset="0"/>
              </a:rPr>
              <a:t>I</a:t>
            </a:r>
          </a:p>
        </p:txBody>
      </p:sp>
      <p:sp>
        <p:nvSpPr>
          <p:cNvPr id="15369" name="Text Box 6"/>
          <p:cNvSpPr txBox="1">
            <a:spLocks noChangeArrowheads="1"/>
          </p:cNvSpPr>
          <p:nvPr/>
        </p:nvSpPr>
        <p:spPr bwMode="auto">
          <a:xfrm>
            <a:off x="5853207" y="5792788"/>
            <a:ext cx="172701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idx="4294967295"/>
          </p:nvPr>
        </p:nvSpPr>
        <p:spPr>
          <a:xfrm>
            <a:off x="457200" y="1181100"/>
            <a:ext cx="3124200" cy="723900"/>
          </a:xfrm>
        </p:spPr>
        <p:txBody>
          <a:bodyPr/>
          <a:lstStyle/>
          <a:p>
            <a:r>
              <a:rPr lang="en-US" altLang="en-US" sz="4000" smtClean="0"/>
              <a:t>Sharpening</a:t>
            </a:r>
          </a:p>
        </p:txBody>
      </p:sp>
      <p:sp>
        <p:nvSpPr>
          <p:cNvPr id="7174" name="Rectangle 3"/>
          <p:cNvSpPr>
            <a:spLocks noGrp="1" noChangeArrowheads="1"/>
          </p:cNvSpPr>
          <p:nvPr>
            <p:ph type="body" idx="4294967295"/>
          </p:nvPr>
        </p:nvSpPr>
        <p:spPr>
          <a:xfrm>
            <a:off x="838200" y="2133600"/>
            <a:ext cx="7772400" cy="3755440"/>
          </a:xfrm>
        </p:spPr>
        <p:txBody>
          <a:bodyPr/>
          <a:lstStyle/>
          <a:p>
            <a:pPr>
              <a:spcBef>
                <a:spcPct val="25000"/>
              </a:spcBef>
            </a:pPr>
            <a:r>
              <a:rPr lang="en-US" altLang="en-US" dirty="0" smtClean="0"/>
              <a:t>Results from high frequency enhancement since small features correspond to short wavelength sinusoids.</a:t>
            </a:r>
          </a:p>
          <a:p>
            <a:pPr>
              <a:spcBef>
                <a:spcPct val="25000"/>
              </a:spcBef>
            </a:pPr>
            <a:r>
              <a:rPr lang="en-US" altLang="en-US" dirty="0" smtClean="0"/>
              <a:t>Relative amplification of high frequencies in the Fourier domain corresponds to differentiation in the spatial domain.</a:t>
            </a:r>
          </a:p>
          <a:p>
            <a:pPr>
              <a:spcBef>
                <a:spcPct val="25000"/>
              </a:spcBef>
            </a:pPr>
            <a:r>
              <a:rPr lang="en-US" altLang="en-US" dirty="0" smtClean="0"/>
              <a:t>On a discrete image, differentiation corresponds to pixel differencing.</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Rectangle 4"/>
          <p:cNvSpPr>
            <a:spLocks noGrp="1" noChangeArrowheads="1"/>
          </p:cNvSpPr>
          <p:nvPr>
            <p:ph type="title" idx="4294967295"/>
          </p:nvPr>
        </p:nvSpPr>
        <p:spPr>
          <a:xfrm>
            <a:off x="495300" y="1066800"/>
            <a:ext cx="8153400" cy="723900"/>
          </a:xfrm>
        </p:spPr>
        <p:txBody>
          <a:bodyPr/>
          <a:lstStyle/>
          <a:p>
            <a:pPr algn="ctr"/>
            <a:r>
              <a:rPr lang="en-US" altLang="en-US" sz="3200" dirty="0" smtClean="0"/>
              <a:t>Image Sharpening</a:t>
            </a:r>
          </a:p>
        </p:txBody>
      </p:sp>
      <p:pic>
        <p:nvPicPr>
          <p:cNvPr id="16389" name="Picture 7" descr="button+button_dc_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390" name="Picture 5" descr="button+button_d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92" name="Text Box 9"/>
          <p:cNvSpPr txBox="1">
            <a:spLocks noChangeArrowheads="1"/>
          </p:cNvSpPr>
          <p:nvPr/>
        </p:nvSpPr>
        <p:spPr bwMode="auto">
          <a:xfrm>
            <a:off x="605344" y="5791200"/>
            <a:ext cx="334226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sharpened image, </a:t>
            </a:r>
            <a:r>
              <a:rPr lang="en-US" altLang="en-US" dirty="0">
                <a:latin typeface="Times New Roman" pitchFamily="18" charset="0"/>
              </a:rPr>
              <a:t>2</a:t>
            </a:r>
            <a:r>
              <a:rPr lang="en-US" altLang="en-US" b="1" dirty="0">
                <a:latin typeface="Times New Roman" pitchFamily="18" charset="0"/>
              </a:rPr>
              <a:t>I</a:t>
            </a:r>
            <a:r>
              <a:rPr lang="en-US" altLang="en-US" dirty="0">
                <a:latin typeface="Times New Roman" pitchFamily="18" charset="0"/>
              </a:rPr>
              <a:t>(</a:t>
            </a:r>
            <a:r>
              <a:rPr lang="en-US" altLang="en-US" i="1" dirty="0">
                <a:latin typeface="Times New Roman" pitchFamily="18" charset="0"/>
              </a:rPr>
              <a:t>r</a:t>
            </a:r>
            <a:r>
              <a:rPr lang="en-US" altLang="en-US" dirty="0">
                <a:latin typeface="Times New Roman" pitchFamily="18" charset="0"/>
              </a:rPr>
              <a:t>,</a:t>
            </a:r>
            <a:r>
              <a:rPr lang="en-US" altLang="en-US" i="1" dirty="0">
                <a:latin typeface="Times New Roman" pitchFamily="18" charset="0"/>
              </a:rPr>
              <a:t>c</a:t>
            </a:r>
            <a:r>
              <a:rPr lang="en-US" altLang="en-US" dirty="0">
                <a:latin typeface="Times New Roman" pitchFamily="18" charset="0"/>
              </a:rPr>
              <a:t>)-</a:t>
            </a:r>
            <a:r>
              <a:rPr lang="en-US" altLang="en-US" b="1" dirty="0" smtClean="0">
                <a:latin typeface="Times New Roman" pitchFamily="18" charset="0"/>
              </a:rPr>
              <a:t>I</a:t>
            </a:r>
            <a:r>
              <a:rPr lang="en-US" altLang="en-US" dirty="0" smtClean="0">
                <a:latin typeface="Times New Roman" pitchFamily="18" charset="0"/>
              </a:rPr>
              <a:t>(</a:t>
            </a:r>
            <a:r>
              <a:rPr lang="en-US" altLang="en-US" i="1" dirty="0" smtClean="0">
                <a:latin typeface="Times New Roman" pitchFamily="18" charset="0"/>
              </a:rPr>
              <a:t>r</a:t>
            </a:r>
            <a:r>
              <a:rPr lang="en-US" altLang="en-US" dirty="0" smtClean="0">
                <a:latin typeface="Times New Roman" pitchFamily="18" charset="0"/>
              </a:rPr>
              <a:t>,</a:t>
            </a:r>
            <a:r>
              <a:rPr lang="en-US" altLang="en-US" i="1" dirty="0" smtClean="0">
                <a:latin typeface="Times New Roman" pitchFamily="18" charset="0"/>
              </a:rPr>
              <a:t>c</a:t>
            </a:r>
            <a:r>
              <a:rPr lang="en-US" altLang="en-US" dirty="0" smtClean="0">
                <a:latin typeface="Times New Roman" pitchFamily="18" charset="0"/>
              </a:rPr>
              <a:t>+1</a:t>
            </a:r>
            <a:r>
              <a:rPr lang="en-US" altLang="en-US" dirty="0">
                <a:latin typeface="Times New Roman" pitchFamily="18" charset="0"/>
              </a:rPr>
              <a:t>)</a:t>
            </a:r>
          </a:p>
        </p:txBody>
      </p:sp>
      <p:sp>
        <p:nvSpPr>
          <p:cNvPr id="16393" name="Text Box 10"/>
          <p:cNvSpPr txBox="1">
            <a:spLocks noChangeArrowheads="1"/>
          </p:cNvSpPr>
          <p:nvPr/>
        </p:nvSpPr>
        <p:spPr bwMode="auto">
          <a:xfrm>
            <a:off x="5853207" y="5792788"/>
            <a:ext cx="172701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a:t>
            </a:r>
          </a:p>
        </p:txBody>
      </p:sp>
      <p:sp>
        <p:nvSpPr>
          <p:cNvPr id="13" name="Text Box 1031"/>
          <p:cNvSpPr txBox="1">
            <a:spLocks noChangeArrowheads="1"/>
          </p:cNvSpPr>
          <p:nvPr/>
        </p:nvSpPr>
        <p:spPr bwMode="auto">
          <a:xfrm>
            <a:off x="1371600" y="275272"/>
            <a:ext cx="3352800" cy="1477328"/>
          </a:xfrm>
          <a:prstGeom prst="rect">
            <a:avLst/>
          </a:prstGeom>
          <a:solidFill>
            <a:srgbClr val="FFFFCC"/>
          </a:solid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en-US"/>
            </a:def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Add the differenced image, I(r,c)-I(r,c+1), back to the original to get a HF enhanced version. It is a “sharper” version of the original.</a:t>
            </a:r>
            <a:endParaRPr lang="en-US" altLang="en-US" dirty="0"/>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idx="4294967295"/>
          </p:nvPr>
        </p:nvSpPr>
        <p:spPr>
          <a:xfrm>
            <a:off x="495300" y="1066800"/>
            <a:ext cx="8153400" cy="723900"/>
          </a:xfrm>
        </p:spPr>
        <p:txBody>
          <a:bodyPr/>
          <a:lstStyle/>
          <a:p>
            <a:pPr algn="ctr"/>
            <a:r>
              <a:rPr lang="en-US" altLang="en-US" sz="3200" dirty="0" smtClean="0"/>
              <a:t>Image Sharpening</a:t>
            </a:r>
          </a:p>
        </p:txBody>
      </p:sp>
      <p:pic>
        <p:nvPicPr>
          <p:cNvPr id="15366" name="Picture 3" descr="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367" name="Picture 4" descr="button_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8" name="Text Box 5"/>
          <p:cNvSpPr txBox="1">
            <a:spLocks noChangeArrowheads="1"/>
          </p:cNvSpPr>
          <p:nvPr/>
        </p:nvSpPr>
        <p:spPr bwMode="auto">
          <a:xfrm>
            <a:off x="1421273" y="5791200"/>
            <a:ext cx="1710404"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original image, </a:t>
            </a:r>
            <a:r>
              <a:rPr lang="en-US" altLang="en-US" b="1" dirty="0">
                <a:latin typeface="Times New Roman" pitchFamily="18" charset="0"/>
              </a:rPr>
              <a:t>I</a:t>
            </a:r>
          </a:p>
        </p:txBody>
      </p:sp>
      <p:sp>
        <p:nvSpPr>
          <p:cNvPr id="15369" name="Text Box 6"/>
          <p:cNvSpPr txBox="1">
            <a:spLocks noChangeArrowheads="1"/>
          </p:cNvSpPr>
          <p:nvPr/>
        </p:nvSpPr>
        <p:spPr bwMode="auto">
          <a:xfrm>
            <a:off x="5853207" y="5792788"/>
            <a:ext cx="172701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21</a:t>
            </a:fld>
            <a:endParaRPr lang="en-US" dirty="0"/>
          </a:p>
        </p:txBody>
      </p:sp>
    </p:spTree>
    <p:extLst>
      <p:ext uri="{BB962C8B-B14F-4D97-AF65-F5344CB8AC3E}">
        <p14:creationId xmlns:p14="http://schemas.microsoft.com/office/powerpoint/2010/main" val="8646787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7" descr="button+button_dc_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390" name="Picture 5" descr="button+button_d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3656013" cy="365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91" name="Rectangle 4"/>
          <p:cNvSpPr>
            <a:spLocks noGrp="1" noChangeArrowheads="1"/>
          </p:cNvSpPr>
          <p:nvPr>
            <p:ph type="title" idx="4294967295"/>
          </p:nvPr>
        </p:nvSpPr>
        <p:spPr>
          <a:xfrm>
            <a:off x="495300" y="1066800"/>
            <a:ext cx="8153400" cy="723900"/>
          </a:xfrm>
        </p:spPr>
        <p:txBody>
          <a:bodyPr/>
          <a:lstStyle/>
          <a:p>
            <a:pPr algn="ctr"/>
            <a:r>
              <a:rPr lang="en-US" altLang="en-US" sz="3200" dirty="0" smtClean="0"/>
              <a:t>Image Sharpening</a:t>
            </a:r>
          </a:p>
        </p:txBody>
      </p:sp>
      <p:sp>
        <p:nvSpPr>
          <p:cNvPr id="16392" name="Text Box 9"/>
          <p:cNvSpPr txBox="1">
            <a:spLocks noChangeArrowheads="1"/>
          </p:cNvSpPr>
          <p:nvPr/>
        </p:nvSpPr>
        <p:spPr bwMode="auto">
          <a:xfrm>
            <a:off x="605344" y="5791200"/>
            <a:ext cx="334226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sharpened image, </a:t>
            </a:r>
            <a:r>
              <a:rPr lang="en-US" altLang="en-US" dirty="0">
                <a:latin typeface="Times New Roman" pitchFamily="18" charset="0"/>
              </a:rPr>
              <a:t>2</a:t>
            </a:r>
            <a:r>
              <a:rPr lang="en-US" altLang="en-US" b="1" dirty="0">
                <a:latin typeface="Times New Roman" pitchFamily="18" charset="0"/>
              </a:rPr>
              <a:t>I</a:t>
            </a:r>
            <a:r>
              <a:rPr lang="en-US" altLang="en-US" dirty="0">
                <a:latin typeface="Times New Roman" pitchFamily="18" charset="0"/>
              </a:rPr>
              <a:t>(</a:t>
            </a:r>
            <a:r>
              <a:rPr lang="en-US" altLang="en-US" i="1" dirty="0">
                <a:latin typeface="Times New Roman" pitchFamily="18" charset="0"/>
              </a:rPr>
              <a:t>r</a:t>
            </a:r>
            <a:r>
              <a:rPr lang="en-US" altLang="en-US" dirty="0">
                <a:latin typeface="Times New Roman" pitchFamily="18" charset="0"/>
              </a:rPr>
              <a:t>,</a:t>
            </a:r>
            <a:r>
              <a:rPr lang="en-US" altLang="en-US" i="1" dirty="0">
                <a:latin typeface="Times New Roman" pitchFamily="18" charset="0"/>
              </a:rPr>
              <a:t>c</a:t>
            </a:r>
            <a:r>
              <a:rPr lang="en-US" altLang="en-US" dirty="0">
                <a:latin typeface="Times New Roman" pitchFamily="18" charset="0"/>
              </a:rPr>
              <a:t>)-</a:t>
            </a:r>
            <a:r>
              <a:rPr lang="en-US" altLang="en-US" b="1" dirty="0" smtClean="0">
                <a:latin typeface="Times New Roman" pitchFamily="18" charset="0"/>
              </a:rPr>
              <a:t>I</a:t>
            </a:r>
            <a:r>
              <a:rPr lang="en-US" altLang="en-US" dirty="0" smtClean="0">
                <a:latin typeface="Times New Roman" pitchFamily="18" charset="0"/>
              </a:rPr>
              <a:t>(</a:t>
            </a:r>
            <a:r>
              <a:rPr lang="en-US" altLang="en-US" i="1" dirty="0" smtClean="0">
                <a:latin typeface="Times New Roman" pitchFamily="18" charset="0"/>
              </a:rPr>
              <a:t>r</a:t>
            </a:r>
            <a:r>
              <a:rPr lang="en-US" altLang="en-US" dirty="0" smtClean="0">
                <a:latin typeface="Times New Roman" pitchFamily="18" charset="0"/>
              </a:rPr>
              <a:t>,</a:t>
            </a:r>
            <a:r>
              <a:rPr lang="en-US" altLang="en-US" i="1" dirty="0" smtClean="0">
                <a:latin typeface="Times New Roman" pitchFamily="18" charset="0"/>
              </a:rPr>
              <a:t>c</a:t>
            </a:r>
            <a:r>
              <a:rPr lang="en-US" altLang="en-US" dirty="0" smtClean="0">
                <a:latin typeface="Times New Roman" pitchFamily="18" charset="0"/>
              </a:rPr>
              <a:t>+1</a:t>
            </a:r>
            <a:r>
              <a:rPr lang="en-US" altLang="en-US" dirty="0">
                <a:latin typeface="Times New Roman" pitchFamily="18" charset="0"/>
              </a:rPr>
              <a:t>)</a:t>
            </a:r>
          </a:p>
        </p:txBody>
      </p:sp>
      <p:sp>
        <p:nvSpPr>
          <p:cNvPr id="16393" name="Text Box 10"/>
          <p:cNvSpPr txBox="1">
            <a:spLocks noChangeArrowheads="1"/>
          </p:cNvSpPr>
          <p:nvPr/>
        </p:nvSpPr>
        <p:spPr bwMode="auto">
          <a:xfrm>
            <a:off x="5853207" y="5792788"/>
            <a:ext cx="172701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a:t>
            </a:r>
          </a:p>
        </p:txBody>
      </p:sp>
      <p:sp>
        <p:nvSpPr>
          <p:cNvPr id="10" name="Text Box 1031"/>
          <p:cNvSpPr txBox="1">
            <a:spLocks noChangeArrowheads="1"/>
          </p:cNvSpPr>
          <p:nvPr/>
        </p:nvSpPr>
        <p:spPr bwMode="auto">
          <a:xfrm>
            <a:off x="4267200" y="3423741"/>
            <a:ext cx="2514600" cy="923330"/>
          </a:xfrm>
          <a:prstGeom prst="rect">
            <a:avLst/>
          </a:prstGeom>
          <a:solidFill>
            <a:srgbClr val="FFFFCC"/>
          </a:solid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en-US"/>
            </a:def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Note the apparent shift to the right of the sharpened image.</a:t>
            </a:r>
            <a:endParaRPr lang="en-US" altLang="en-US" dirty="0"/>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22</a:t>
            </a:fld>
            <a:endParaRPr lang="en-US" dirty="0"/>
          </a:p>
        </p:txBody>
      </p:sp>
    </p:spTree>
    <p:extLst>
      <p:ext uri="{BB962C8B-B14F-4D97-AF65-F5344CB8AC3E}">
        <p14:creationId xmlns:p14="http://schemas.microsoft.com/office/powerpoint/2010/main" val="264738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914400"/>
            <a:ext cx="7772400" cy="723900"/>
          </a:xfrm>
        </p:spPr>
        <p:txBody>
          <a:bodyPr/>
          <a:lstStyle/>
          <a:p>
            <a:pPr algn="ctr"/>
            <a:r>
              <a:rPr lang="en-US" dirty="0"/>
              <a:t>Image Sharpening: Edge </a:t>
            </a:r>
            <a:r>
              <a:rPr lang="en-US" dirty="0" smtClean="0"/>
              <a:t>Enhancement</a:t>
            </a:r>
            <a:endParaRPr lang="en-US" dirty="0"/>
          </a:p>
        </p:txBody>
      </p:sp>
      <p:sp>
        <p:nvSpPr>
          <p:cNvPr id="9" name="Rectangle 1027"/>
          <p:cNvSpPr txBox="1">
            <a:spLocks noChangeArrowheads="1"/>
          </p:cNvSpPr>
          <p:nvPr/>
        </p:nvSpPr>
        <p:spPr bwMode="auto">
          <a:xfrm>
            <a:off x="381000" y="5172105"/>
            <a:ext cx="8382000" cy="92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spcBef>
                <a:spcPct val="0"/>
              </a:spcBef>
              <a:spcAft>
                <a:spcPct val="25000"/>
              </a:spcAft>
              <a:buNone/>
            </a:pPr>
            <a:r>
              <a:rPr lang="en-US" altLang="en-US" sz="1800" kern="0" dirty="0" smtClean="0">
                <a:latin typeface="Times New Roman" pitchFamily="18" charset="0"/>
              </a:rPr>
              <a:t>Adding a differenced image back to the original </a:t>
            </a:r>
            <a:r>
              <a:rPr lang="en-US" altLang="en-US" sz="1800" kern="0" dirty="0">
                <a:latin typeface="Times New Roman" pitchFamily="18" charset="0"/>
              </a:rPr>
              <a:t>increases the high frequency </a:t>
            </a:r>
            <a:r>
              <a:rPr lang="en-US" altLang="en-US" sz="1800" kern="0" dirty="0" smtClean="0">
                <a:latin typeface="Times New Roman" pitchFamily="18" charset="0"/>
              </a:rPr>
              <a:t>content. It steepens the slopes of the edges which makes the image look “sharper.”  Note also that a forward difference, </a:t>
            </a:r>
            <a:r>
              <a:rPr lang="en-US" altLang="en-US" sz="1800" b="1" kern="0" dirty="0" smtClean="0">
                <a:latin typeface="Times New Roman" pitchFamily="18" charset="0"/>
              </a:rPr>
              <a:t>I</a:t>
            </a:r>
            <a:r>
              <a:rPr lang="en-US" altLang="en-US" sz="1800" kern="0" dirty="0" smtClean="0">
                <a:latin typeface="Times New Roman" pitchFamily="18" charset="0"/>
              </a:rPr>
              <a:t>(r,c)-</a:t>
            </a:r>
            <a:r>
              <a:rPr lang="en-US" altLang="en-US" sz="1800" b="1" kern="0" dirty="0" smtClean="0">
                <a:latin typeface="Times New Roman" pitchFamily="18" charset="0"/>
              </a:rPr>
              <a:t>I</a:t>
            </a:r>
            <a:r>
              <a:rPr lang="en-US" altLang="en-US" sz="1800" kern="0" dirty="0" smtClean="0">
                <a:latin typeface="Times New Roman" pitchFamily="18" charset="0"/>
              </a:rPr>
              <a:t>(r,c+1), causes the apparent edge to shift to the right.</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699832"/>
            <a:ext cx="4061864" cy="3253168"/>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136" y="1699832"/>
            <a:ext cx="4061864" cy="3253168"/>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23</a:t>
            </a:fld>
            <a:endParaRPr lang="en-US" dirty="0"/>
          </a:p>
        </p:txBody>
      </p:sp>
    </p:spTree>
    <p:extLst>
      <p:ext uri="{BB962C8B-B14F-4D97-AF65-F5344CB8AC3E}">
        <p14:creationId xmlns:p14="http://schemas.microsoft.com/office/powerpoint/2010/main" val="3242565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699832"/>
            <a:ext cx="4061864" cy="3253168"/>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136" y="1699832"/>
            <a:ext cx="4061864" cy="3253168"/>
          </a:xfrm>
          <a:prstGeom prst="rect">
            <a:avLst/>
          </a:prstGeom>
        </p:spPr>
      </p:pic>
      <p:sp>
        <p:nvSpPr>
          <p:cNvPr id="17" name="Rectangle 1027"/>
          <p:cNvSpPr txBox="1">
            <a:spLocks noChangeArrowheads="1"/>
          </p:cNvSpPr>
          <p:nvPr/>
        </p:nvSpPr>
        <p:spPr bwMode="auto">
          <a:xfrm>
            <a:off x="381000" y="5172105"/>
            <a:ext cx="8382000" cy="92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spcBef>
                <a:spcPct val="0"/>
              </a:spcBef>
              <a:spcAft>
                <a:spcPct val="25000"/>
              </a:spcAft>
              <a:buNone/>
            </a:pPr>
            <a:r>
              <a:rPr lang="en-US" altLang="en-US" sz="1800" kern="0" dirty="0" smtClean="0">
                <a:latin typeface="Times New Roman" pitchFamily="18" charset="0"/>
              </a:rPr>
              <a:t>Adding a differenced image back to the original </a:t>
            </a:r>
            <a:r>
              <a:rPr lang="en-US" altLang="en-US" sz="1800" kern="0" dirty="0">
                <a:latin typeface="Times New Roman" pitchFamily="18" charset="0"/>
              </a:rPr>
              <a:t>increases the high frequency </a:t>
            </a:r>
            <a:r>
              <a:rPr lang="en-US" altLang="en-US" sz="1800" kern="0" dirty="0" smtClean="0">
                <a:latin typeface="Times New Roman" pitchFamily="18" charset="0"/>
              </a:rPr>
              <a:t>content. It steepens the slopes of the edges which makes the image look “sharper.”  Note also that a backward </a:t>
            </a:r>
            <a:r>
              <a:rPr lang="en-US" altLang="en-US" sz="1800" kern="0" dirty="0">
                <a:latin typeface="Times New Roman" pitchFamily="18" charset="0"/>
              </a:rPr>
              <a:t>difference, </a:t>
            </a:r>
            <a:r>
              <a:rPr lang="en-US" altLang="en-US" sz="1800" b="1" kern="0" dirty="0">
                <a:latin typeface="Times New Roman" pitchFamily="18" charset="0"/>
              </a:rPr>
              <a:t>I</a:t>
            </a:r>
            <a:r>
              <a:rPr lang="en-US" altLang="en-US" sz="1800" kern="0" dirty="0">
                <a:latin typeface="Times New Roman" pitchFamily="18" charset="0"/>
              </a:rPr>
              <a:t>(r,c)-</a:t>
            </a:r>
            <a:r>
              <a:rPr lang="en-US" altLang="en-US" sz="1800" b="1" kern="0" dirty="0" smtClean="0">
                <a:latin typeface="Times New Roman" pitchFamily="18" charset="0"/>
              </a:rPr>
              <a:t>I</a:t>
            </a:r>
            <a:r>
              <a:rPr lang="en-US" altLang="en-US" sz="1800" kern="0" dirty="0" smtClean="0">
                <a:latin typeface="Times New Roman" pitchFamily="18" charset="0"/>
              </a:rPr>
              <a:t>(r,c-1</a:t>
            </a:r>
            <a:r>
              <a:rPr lang="en-US" altLang="en-US" sz="1800" kern="0" dirty="0">
                <a:latin typeface="Times New Roman" pitchFamily="18" charset="0"/>
              </a:rPr>
              <a:t>), </a:t>
            </a:r>
            <a:r>
              <a:rPr lang="en-US" altLang="en-US" sz="1800" kern="0" dirty="0" smtClean="0">
                <a:latin typeface="Times New Roman" pitchFamily="18" charset="0"/>
              </a:rPr>
              <a:t>causes the apparent edge to shift to the left.</a:t>
            </a:r>
          </a:p>
        </p:txBody>
      </p:sp>
      <p:sp>
        <p:nvSpPr>
          <p:cNvPr id="9" name="Title 1"/>
          <p:cNvSpPr txBox="1">
            <a:spLocks/>
          </p:cNvSpPr>
          <p:nvPr/>
        </p:nvSpPr>
        <p:spPr bwMode="auto">
          <a:xfrm>
            <a:off x="685800" y="914400"/>
            <a:ext cx="7772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a:lstStyle>
          <a:p>
            <a:pPr algn="ctr"/>
            <a:r>
              <a:rPr lang="en-US" kern="0" smtClean="0"/>
              <a:t>Image Sharpening: Edge Enhancement</a:t>
            </a:r>
            <a:endParaRPr lang="en-US" kern="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24</a:t>
            </a:fld>
            <a:endParaRPr lang="en-US" dirty="0"/>
          </a:p>
        </p:txBody>
      </p:sp>
    </p:spTree>
    <p:extLst>
      <p:ext uri="{BB962C8B-B14F-4D97-AF65-F5344CB8AC3E}">
        <p14:creationId xmlns:p14="http://schemas.microsoft.com/office/powerpoint/2010/main" val="24399547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2057399"/>
            <a:ext cx="3656014" cy="365601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57400"/>
            <a:ext cx="3656013" cy="3656013"/>
          </a:xfrm>
          <a:prstGeom prst="rect">
            <a:avLst/>
          </a:prstGeom>
        </p:spPr>
      </p:pic>
      <p:sp>
        <p:nvSpPr>
          <p:cNvPr id="16391" name="Rectangle 4"/>
          <p:cNvSpPr>
            <a:spLocks noGrp="1" noChangeArrowheads="1"/>
          </p:cNvSpPr>
          <p:nvPr>
            <p:ph type="title" idx="4294967295"/>
          </p:nvPr>
        </p:nvSpPr>
        <p:spPr>
          <a:xfrm>
            <a:off x="495300" y="1066800"/>
            <a:ext cx="8153400" cy="723900"/>
          </a:xfrm>
        </p:spPr>
        <p:txBody>
          <a:bodyPr/>
          <a:lstStyle/>
          <a:p>
            <a:pPr algn="ctr"/>
            <a:r>
              <a:rPr lang="en-US" altLang="en-US" sz="3200" dirty="0" smtClean="0"/>
              <a:t>Sharpening: Differencing / Highpass Filtering</a:t>
            </a:r>
          </a:p>
        </p:txBody>
      </p:sp>
      <p:sp>
        <p:nvSpPr>
          <p:cNvPr id="16392" name="Text Box 9"/>
          <p:cNvSpPr txBox="1">
            <a:spLocks noChangeArrowheads="1"/>
          </p:cNvSpPr>
          <p:nvPr/>
        </p:nvSpPr>
        <p:spPr bwMode="auto">
          <a:xfrm>
            <a:off x="1514089" y="5791200"/>
            <a:ext cx="152477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smtClean="0">
                <a:latin typeface="Times New Roman" pitchFamily="18" charset="0"/>
              </a:rPr>
              <a:t>original image</a:t>
            </a:r>
            <a:endParaRPr lang="en-US" altLang="en-US" dirty="0">
              <a:latin typeface="Times New Roman" pitchFamily="18" charset="0"/>
            </a:endParaRPr>
          </a:p>
        </p:txBody>
      </p:sp>
      <p:sp>
        <p:nvSpPr>
          <p:cNvPr id="16393" name="Text Box 10"/>
          <p:cNvSpPr txBox="1">
            <a:spLocks noChangeArrowheads="1"/>
          </p:cNvSpPr>
          <p:nvPr/>
        </p:nvSpPr>
        <p:spPr bwMode="auto">
          <a:xfrm>
            <a:off x="5072032" y="5792788"/>
            <a:ext cx="328936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sharpened image, </a:t>
            </a:r>
            <a:r>
              <a:rPr lang="en-US" altLang="en-US" dirty="0">
                <a:latin typeface="Times New Roman" pitchFamily="18" charset="0"/>
              </a:rPr>
              <a:t>2</a:t>
            </a:r>
            <a:r>
              <a:rPr lang="en-US" altLang="en-US" b="1" dirty="0">
                <a:latin typeface="Times New Roman" pitchFamily="18" charset="0"/>
              </a:rPr>
              <a:t>I</a:t>
            </a:r>
            <a:r>
              <a:rPr lang="en-US" altLang="en-US" dirty="0">
                <a:latin typeface="Times New Roman" pitchFamily="18" charset="0"/>
              </a:rPr>
              <a:t>(</a:t>
            </a:r>
            <a:r>
              <a:rPr lang="en-US" altLang="en-US" i="1" dirty="0">
                <a:latin typeface="Times New Roman" pitchFamily="18" charset="0"/>
              </a:rPr>
              <a:t>r</a:t>
            </a:r>
            <a:r>
              <a:rPr lang="en-US" altLang="en-US" dirty="0">
                <a:latin typeface="Times New Roman" pitchFamily="18" charset="0"/>
              </a:rPr>
              <a:t>,</a:t>
            </a:r>
            <a:r>
              <a:rPr lang="en-US" altLang="en-US" i="1" dirty="0">
                <a:latin typeface="Times New Roman" pitchFamily="18" charset="0"/>
              </a:rPr>
              <a:t>c</a:t>
            </a:r>
            <a:r>
              <a:rPr lang="en-US" altLang="en-US" dirty="0">
                <a:latin typeface="Times New Roman" pitchFamily="18" charset="0"/>
              </a:rPr>
              <a:t>)-</a:t>
            </a:r>
            <a:r>
              <a:rPr lang="en-US" altLang="en-US" b="1" dirty="0">
                <a:latin typeface="Times New Roman" pitchFamily="18" charset="0"/>
              </a:rPr>
              <a:t>I</a:t>
            </a:r>
            <a:r>
              <a:rPr lang="en-US" altLang="en-US" dirty="0">
                <a:latin typeface="Times New Roman" pitchFamily="18" charset="0"/>
              </a:rPr>
              <a:t>(</a:t>
            </a:r>
            <a:r>
              <a:rPr lang="en-US" altLang="en-US" i="1" dirty="0">
                <a:latin typeface="Times New Roman" pitchFamily="18" charset="0"/>
              </a:rPr>
              <a:t>r</a:t>
            </a:r>
            <a:r>
              <a:rPr lang="en-US" altLang="en-US" dirty="0">
                <a:latin typeface="Times New Roman" pitchFamily="18" charset="0"/>
              </a:rPr>
              <a:t>,</a:t>
            </a:r>
            <a:r>
              <a:rPr lang="en-US" altLang="en-US" i="1" dirty="0">
                <a:latin typeface="Times New Roman" pitchFamily="18" charset="0"/>
              </a:rPr>
              <a:t>c</a:t>
            </a:r>
            <a:r>
              <a:rPr lang="en-US" altLang="en-US" dirty="0">
                <a:latin typeface="Times New Roman" pitchFamily="18" charset="0"/>
              </a:rPr>
              <a:t>-1)</a:t>
            </a:r>
          </a:p>
        </p:txBody>
      </p:sp>
      <p:sp>
        <p:nvSpPr>
          <p:cNvPr id="10" name="Text Box 1031"/>
          <p:cNvSpPr txBox="1">
            <a:spLocks noChangeArrowheads="1"/>
          </p:cNvSpPr>
          <p:nvPr/>
        </p:nvSpPr>
        <p:spPr bwMode="auto">
          <a:xfrm>
            <a:off x="1180306" y="171271"/>
            <a:ext cx="3696494" cy="1200329"/>
          </a:xfrm>
          <a:prstGeom prst="rect">
            <a:avLst/>
          </a:prstGeom>
          <a:solidFill>
            <a:srgbClr val="FFFFCC"/>
          </a:solid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en-US"/>
            </a:def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The shift occurs because the direction of the differencing operation pushes edges in the same direction.</a:t>
            </a:r>
            <a:endParaRPr lang="en-US" altLang="en-US" dirty="0"/>
          </a:p>
        </p:txBody>
      </p:sp>
      <p:sp>
        <p:nvSpPr>
          <p:cNvPr id="4" name="Date Placeholder 3"/>
          <p:cNvSpPr>
            <a:spLocks noGrp="1"/>
          </p:cNvSpPr>
          <p:nvPr>
            <p:ph type="dt" sz="half" idx="2"/>
          </p:nvPr>
        </p:nvSpPr>
        <p:spPr/>
        <p:txBody>
          <a:bodyPr/>
          <a:lstStyle/>
          <a:p>
            <a:pPr>
              <a:defRPr/>
            </a:pPr>
            <a:r>
              <a:rPr lang="en-US" smtClean="0"/>
              <a:t>20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25</a:t>
            </a:fld>
            <a:endParaRPr lang="en-US" dirty="0"/>
          </a:p>
        </p:txBody>
      </p:sp>
    </p:spTree>
    <p:extLst>
      <p:ext uri="{BB962C8B-B14F-4D97-AF65-F5344CB8AC3E}">
        <p14:creationId xmlns:p14="http://schemas.microsoft.com/office/powerpoint/2010/main" val="2099429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68" y="2057399"/>
            <a:ext cx="3656014" cy="365601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706" y="2057400"/>
            <a:ext cx="3656013" cy="3656013"/>
          </a:xfrm>
          <a:prstGeom prst="rect">
            <a:avLst/>
          </a:prstGeom>
        </p:spPr>
      </p:pic>
      <p:sp>
        <p:nvSpPr>
          <p:cNvPr id="16391" name="Rectangle 4"/>
          <p:cNvSpPr>
            <a:spLocks noGrp="1" noChangeArrowheads="1"/>
          </p:cNvSpPr>
          <p:nvPr>
            <p:ph type="title" idx="4294967295"/>
          </p:nvPr>
        </p:nvSpPr>
        <p:spPr>
          <a:xfrm>
            <a:off x="495300" y="1066800"/>
            <a:ext cx="8153400" cy="723900"/>
          </a:xfrm>
        </p:spPr>
        <p:txBody>
          <a:bodyPr/>
          <a:lstStyle/>
          <a:p>
            <a:pPr algn="ctr"/>
            <a:r>
              <a:rPr lang="en-US" altLang="en-US" sz="3200" dirty="0" smtClean="0"/>
              <a:t>Sharpening: Differencing / Highpass Filtering</a:t>
            </a:r>
          </a:p>
        </p:txBody>
      </p:sp>
      <p:sp>
        <p:nvSpPr>
          <p:cNvPr id="16392" name="Text Box 9"/>
          <p:cNvSpPr txBox="1">
            <a:spLocks noChangeArrowheads="1"/>
          </p:cNvSpPr>
          <p:nvPr/>
        </p:nvSpPr>
        <p:spPr bwMode="auto">
          <a:xfrm>
            <a:off x="631794" y="5791200"/>
            <a:ext cx="328936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sharpened image, </a:t>
            </a:r>
            <a:r>
              <a:rPr lang="en-US" altLang="en-US" dirty="0">
                <a:latin typeface="Times New Roman" pitchFamily="18" charset="0"/>
              </a:rPr>
              <a:t>2</a:t>
            </a:r>
            <a:r>
              <a:rPr lang="en-US" altLang="en-US" b="1" dirty="0">
                <a:latin typeface="Times New Roman" pitchFamily="18" charset="0"/>
              </a:rPr>
              <a:t>I</a:t>
            </a:r>
            <a:r>
              <a:rPr lang="en-US" altLang="en-US" dirty="0">
                <a:latin typeface="Times New Roman" pitchFamily="18" charset="0"/>
              </a:rPr>
              <a:t>(</a:t>
            </a:r>
            <a:r>
              <a:rPr lang="en-US" altLang="en-US" i="1" dirty="0">
                <a:latin typeface="Times New Roman" pitchFamily="18" charset="0"/>
              </a:rPr>
              <a:t>r</a:t>
            </a:r>
            <a:r>
              <a:rPr lang="en-US" altLang="en-US" dirty="0">
                <a:latin typeface="Times New Roman" pitchFamily="18" charset="0"/>
              </a:rPr>
              <a:t>,</a:t>
            </a:r>
            <a:r>
              <a:rPr lang="en-US" altLang="en-US" i="1" dirty="0">
                <a:latin typeface="Times New Roman" pitchFamily="18" charset="0"/>
              </a:rPr>
              <a:t>c</a:t>
            </a:r>
            <a:r>
              <a:rPr lang="en-US" altLang="en-US" dirty="0">
                <a:latin typeface="Times New Roman" pitchFamily="18" charset="0"/>
              </a:rPr>
              <a:t>)-</a:t>
            </a:r>
            <a:r>
              <a:rPr lang="en-US" altLang="en-US" b="1" dirty="0">
                <a:latin typeface="Times New Roman" pitchFamily="18" charset="0"/>
              </a:rPr>
              <a:t>I</a:t>
            </a:r>
            <a:r>
              <a:rPr lang="en-US" altLang="en-US" dirty="0">
                <a:latin typeface="Times New Roman" pitchFamily="18" charset="0"/>
              </a:rPr>
              <a:t>(</a:t>
            </a:r>
            <a:r>
              <a:rPr lang="en-US" altLang="en-US" i="1" dirty="0">
                <a:latin typeface="Times New Roman" pitchFamily="18" charset="0"/>
              </a:rPr>
              <a:t>r</a:t>
            </a:r>
            <a:r>
              <a:rPr lang="en-US" altLang="en-US" dirty="0">
                <a:latin typeface="Times New Roman" pitchFamily="18" charset="0"/>
              </a:rPr>
              <a:t>,</a:t>
            </a:r>
            <a:r>
              <a:rPr lang="en-US" altLang="en-US" i="1" dirty="0">
                <a:latin typeface="Times New Roman" pitchFamily="18" charset="0"/>
              </a:rPr>
              <a:t>c</a:t>
            </a:r>
            <a:r>
              <a:rPr lang="en-US" altLang="en-US" dirty="0">
                <a:latin typeface="Times New Roman" pitchFamily="18" charset="0"/>
              </a:rPr>
              <a:t>-1)</a:t>
            </a:r>
          </a:p>
        </p:txBody>
      </p:sp>
      <p:sp>
        <p:nvSpPr>
          <p:cNvPr id="16393" name="Text Box 10"/>
          <p:cNvSpPr txBox="1">
            <a:spLocks noChangeArrowheads="1"/>
          </p:cNvSpPr>
          <p:nvPr/>
        </p:nvSpPr>
        <p:spPr bwMode="auto">
          <a:xfrm>
            <a:off x="5961701" y="5792788"/>
            <a:ext cx="151002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smtClean="0">
                <a:latin typeface="Calibri" panose="020F0502020204030204" pitchFamily="34" charset="0"/>
              </a:rPr>
              <a:t>original image</a:t>
            </a:r>
            <a:endParaRPr lang="en-US" altLang="en-US" dirty="0">
              <a:latin typeface="Calibri" panose="020F0502020204030204" pitchFamily="34" charset="0"/>
            </a:endParaRPr>
          </a:p>
        </p:txBody>
      </p:sp>
      <p:sp>
        <p:nvSpPr>
          <p:cNvPr id="12" name="Text Box 1031"/>
          <p:cNvSpPr txBox="1">
            <a:spLocks noChangeArrowheads="1"/>
          </p:cNvSpPr>
          <p:nvPr/>
        </p:nvSpPr>
        <p:spPr bwMode="auto">
          <a:xfrm>
            <a:off x="1180306" y="171271"/>
            <a:ext cx="3696494" cy="1200329"/>
          </a:xfrm>
          <a:prstGeom prst="rect">
            <a:avLst/>
          </a:prstGeom>
          <a:solidFill>
            <a:srgbClr val="FFFFCC"/>
          </a:solid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en-US"/>
            </a:def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smtClean="0"/>
              <a:t>The shift occurs because the direction of the differencing operation pushes edges in the same direction. (see pp.7-8)</a:t>
            </a:r>
            <a:endParaRPr lang="en-US" altLang="en-US" dirty="0"/>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26</a:t>
            </a:fld>
            <a:endParaRPr lang="en-US" dirty="0"/>
          </a:p>
        </p:txBody>
      </p:sp>
    </p:spTree>
    <p:extLst>
      <p:ext uri="{BB962C8B-B14F-4D97-AF65-F5344CB8AC3E}">
        <p14:creationId xmlns:p14="http://schemas.microsoft.com/office/powerpoint/2010/main" val="16222260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890" y="2346346"/>
            <a:ext cx="2682851" cy="2682851"/>
          </a:xfrm>
          <a:prstGeom prst="rect">
            <a:avLst/>
          </a:prstGeom>
          <a:effectLst>
            <a:outerShdw blurRad="38100" dist="63500" dir="2700000" algn="tl"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30" y="2346349"/>
            <a:ext cx="2682851" cy="2682851"/>
          </a:xfrm>
          <a:prstGeom prst="rect">
            <a:avLst/>
          </a:prstGeom>
          <a:effectLst>
            <a:outerShdw blurRad="38100" dist="635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46347"/>
            <a:ext cx="2682851" cy="2682851"/>
          </a:xfrm>
          <a:prstGeom prst="rect">
            <a:avLst/>
          </a:prstGeom>
          <a:effectLst>
            <a:outerShdw blurRad="38100" dist="63500" dir="2700000" algn="tl" rotWithShape="0">
              <a:prstClr val="black">
                <a:alpha val="40000"/>
              </a:prstClr>
            </a:outerShdw>
          </a:effectLst>
        </p:spPr>
      </p:pic>
      <p:sp>
        <p:nvSpPr>
          <p:cNvPr id="2" name="Title 1"/>
          <p:cNvSpPr>
            <a:spLocks noGrp="1"/>
          </p:cNvSpPr>
          <p:nvPr>
            <p:ph type="title" idx="4294967295"/>
          </p:nvPr>
        </p:nvSpPr>
        <p:spPr>
          <a:xfrm>
            <a:off x="381000" y="1104900"/>
            <a:ext cx="7772400" cy="723900"/>
          </a:xfrm>
        </p:spPr>
        <p:txBody>
          <a:bodyPr/>
          <a:lstStyle/>
          <a:p>
            <a:r>
              <a:rPr lang="en-US" dirty="0" smtClean="0"/>
              <a:t>Apparent Shift due to HF Enhancement</a:t>
            </a:r>
            <a:endParaRPr lang="en-US" dirty="0"/>
          </a:p>
        </p:txBody>
      </p:sp>
      <p:sp>
        <p:nvSpPr>
          <p:cNvPr id="14" name="TextBox 13"/>
          <p:cNvSpPr txBox="1"/>
          <p:nvPr/>
        </p:nvSpPr>
        <p:spPr>
          <a:xfrm>
            <a:off x="1262821" y="5257800"/>
            <a:ext cx="896470" cy="338554"/>
          </a:xfrm>
          <a:prstGeom prst="rect">
            <a:avLst/>
          </a:prstGeom>
          <a:noFill/>
        </p:spPr>
        <p:txBody>
          <a:bodyPr wrap="square" rtlCol="0">
            <a:spAutoFit/>
          </a:bodyPr>
          <a:lstStyle/>
          <a:p>
            <a:pPr algn="ctr"/>
            <a:r>
              <a:rPr lang="en-US" sz="1600" dirty="0" smtClean="0">
                <a:latin typeface="Calibri" panose="020F0502020204030204" pitchFamily="34" charset="0"/>
              </a:rPr>
              <a:t>original</a:t>
            </a:r>
            <a:endParaRPr lang="en-US" sz="1600" dirty="0">
              <a:latin typeface="Calibri" panose="020F0502020204030204" pitchFamily="34" charset="0"/>
            </a:endParaRPr>
          </a:p>
        </p:txBody>
      </p:sp>
      <p:sp>
        <p:nvSpPr>
          <p:cNvPr id="15" name="TextBox 14"/>
          <p:cNvSpPr txBox="1"/>
          <p:nvPr/>
        </p:nvSpPr>
        <p:spPr>
          <a:xfrm>
            <a:off x="322281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backward diff: </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16" name="TextBox 15"/>
          <p:cNvSpPr txBox="1"/>
          <p:nvPr/>
        </p:nvSpPr>
        <p:spPr>
          <a:xfrm>
            <a:off x="609392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enhanced: </a:t>
            </a:r>
            <a:r>
              <a:rPr lang="en-US" sz="1600" dirty="0" smtClean="0">
                <a:latin typeface="+mj-lt"/>
              </a:rPr>
              <a:t>2</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5" name="Date Placeholder 4"/>
          <p:cNvSpPr>
            <a:spLocks noGrp="1"/>
          </p:cNvSpPr>
          <p:nvPr>
            <p:ph type="dt" sz="half" idx="2"/>
          </p:nvPr>
        </p:nvSpPr>
        <p:spPr/>
        <p:txBody>
          <a:bodyPr/>
          <a:lstStyle/>
          <a:p>
            <a:pPr>
              <a:defRPr/>
            </a:pPr>
            <a:r>
              <a:rPr lang="en-US" smtClean="0"/>
              <a:t>20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11" name="Slide Number Placeholder 10"/>
          <p:cNvSpPr>
            <a:spLocks noGrp="1"/>
          </p:cNvSpPr>
          <p:nvPr>
            <p:ph type="sldNum" sz="quarter" idx="4"/>
          </p:nvPr>
        </p:nvSpPr>
        <p:spPr/>
        <p:txBody>
          <a:bodyPr/>
          <a:lstStyle/>
          <a:p>
            <a:pPr>
              <a:defRPr/>
            </a:pPr>
            <a:fld id="{9302CFF2-4115-47FF-9FC4-5205358A9ACF}" type="slidenum">
              <a:rPr lang="en-US" smtClean="0"/>
              <a:pPr>
                <a:defRPr/>
              </a:pPr>
              <a:t>27</a:t>
            </a:fld>
            <a:endParaRPr lang="en-US" dirty="0"/>
          </a:p>
        </p:txBody>
      </p:sp>
    </p:spTree>
    <p:extLst>
      <p:ext uri="{BB962C8B-B14F-4D97-AF65-F5344CB8AC3E}">
        <p14:creationId xmlns:p14="http://schemas.microsoft.com/office/powerpoint/2010/main" val="17345661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890" y="2346346"/>
            <a:ext cx="2682851" cy="2682851"/>
          </a:xfrm>
          <a:prstGeom prst="rect">
            <a:avLst/>
          </a:prstGeom>
          <a:effectLst>
            <a:outerShdw blurRad="38100" dist="63500" dir="2700000" algn="tl"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346349"/>
            <a:ext cx="2682851" cy="2682851"/>
          </a:xfrm>
          <a:prstGeom prst="rect">
            <a:avLst/>
          </a:prstGeom>
          <a:effectLst>
            <a:outerShdw blurRad="38100" dist="63500" dir="2700000" algn="tl" rotWithShape="0">
              <a:prstClr val="black">
                <a:alpha val="40000"/>
              </a:prst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0" y="2346346"/>
            <a:ext cx="2682851" cy="2682851"/>
          </a:xfrm>
          <a:prstGeom prst="rect">
            <a:avLst/>
          </a:prstGeom>
          <a:effectLst>
            <a:outerShdw blurRad="38100" dist="63500" dir="2700000" algn="tl" rotWithShape="0">
              <a:prstClr val="black">
                <a:alpha val="40000"/>
              </a:prstClr>
            </a:outerShdw>
          </a:effectLst>
        </p:spPr>
      </p:pic>
      <p:sp>
        <p:nvSpPr>
          <p:cNvPr id="10" name="TextBox 9"/>
          <p:cNvSpPr txBox="1"/>
          <p:nvPr/>
        </p:nvSpPr>
        <p:spPr>
          <a:xfrm>
            <a:off x="356183" y="5257800"/>
            <a:ext cx="2709746" cy="338554"/>
          </a:xfrm>
          <a:prstGeom prst="rect">
            <a:avLst/>
          </a:prstGeom>
          <a:noFill/>
        </p:spPr>
        <p:txBody>
          <a:bodyPr wrap="square" rtlCol="0">
            <a:spAutoFit/>
          </a:bodyPr>
          <a:lstStyle/>
          <a:p>
            <a:pPr algn="ctr"/>
            <a:r>
              <a:rPr lang="en-US" sz="1600" dirty="0">
                <a:latin typeface="Calibri" panose="020F0502020204030204" pitchFamily="34" charset="0"/>
              </a:rPr>
              <a:t>enhanced: </a:t>
            </a:r>
            <a:r>
              <a:rPr lang="en-US" sz="1600" dirty="0">
                <a:latin typeface="+mj-lt"/>
              </a:rPr>
              <a:t>2</a:t>
            </a:r>
            <a:r>
              <a:rPr lang="en-US" sz="1600" b="1" dirty="0">
                <a:latin typeface="+mj-lt"/>
              </a:rPr>
              <a:t>I</a:t>
            </a:r>
            <a:r>
              <a:rPr lang="en-US" sz="1600" dirty="0">
                <a:latin typeface="+mj-lt"/>
              </a:rPr>
              <a:t>(</a:t>
            </a:r>
            <a:r>
              <a:rPr lang="en-US" sz="1600" i="1" dirty="0">
                <a:latin typeface="+mj-lt"/>
              </a:rPr>
              <a:t>r</a:t>
            </a:r>
            <a:r>
              <a:rPr lang="en-US" sz="1600" dirty="0">
                <a:latin typeface="+mj-lt"/>
              </a:rPr>
              <a:t>,</a:t>
            </a:r>
            <a:r>
              <a:rPr lang="en-US" sz="1600" i="1" dirty="0">
                <a:latin typeface="+mj-lt"/>
              </a:rPr>
              <a:t>c</a:t>
            </a:r>
            <a:r>
              <a:rPr lang="en-US" sz="1600" dirty="0">
                <a:latin typeface="+mj-lt"/>
              </a:rPr>
              <a:t>)-</a:t>
            </a:r>
            <a:r>
              <a:rPr lang="en-US" sz="1600" b="1" dirty="0">
                <a:latin typeface="+mj-lt"/>
              </a:rPr>
              <a:t>I</a:t>
            </a:r>
            <a:r>
              <a:rPr lang="en-US" sz="1600" dirty="0">
                <a:latin typeface="+mj-lt"/>
              </a:rPr>
              <a:t>(</a:t>
            </a:r>
            <a:r>
              <a:rPr lang="en-US" sz="1600" i="1" dirty="0">
                <a:latin typeface="+mj-lt"/>
              </a:rPr>
              <a:t>r</a:t>
            </a:r>
            <a:r>
              <a:rPr lang="en-US" sz="1600" dirty="0">
                <a:latin typeface="+mj-lt"/>
              </a:rPr>
              <a:t>,</a:t>
            </a:r>
            <a:r>
              <a:rPr lang="en-US" sz="1600" i="1" dirty="0">
                <a:latin typeface="+mj-lt"/>
              </a:rPr>
              <a:t>c</a:t>
            </a:r>
            <a:r>
              <a:rPr lang="en-US" sz="1600" dirty="0">
                <a:latin typeface="+mj-lt"/>
              </a:rPr>
              <a:t>-1</a:t>
            </a:r>
            <a:r>
              <a:rPr lang="en-US" sz="1600" dirty="0" smtClean="0">
                <a:latin typeface="+mj-lt"/>
              </a:rPr>
              <a:t>)</a:t>
            </a:r>
            <a:endParaRPr lang="en-US" sz="1600" dirty="0">
              <a:latin typeface="+mj-lt"/>
            </a:endParaRPr>
          </a:p>
        </p:txBody>
      </p:sp>
      <p:sp>
        <p:nvSpPr>
          <p:cNvPr id="11" name="TextBox 10"/>
          <p:cNvSpPr txBox="1"/>
          <p:nvPr/>
        </p:nvSpPr>
        <p:spPr>
          <a:xfrm>
            <a:off x="322281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backward diff: </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12" name="TextBox 11"/>
          <p:cNvSpPr txBox="1"/>
          <p:nvPr/>
        </p:nvSpPr>
        <p:spPr>
          <a:xfrm>
            <a:off x="609392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original</a:t>
            </a:r>
            <a:endParaRPr lang="en-US" sz="1600" dirty="0">
              <a:latin typeface="+mj-lt"/>
            </a:endParaRPr>
          </a:p>
        </p:txBody>
      </p:sp>
      <p:sp>
        <p:nvSpPr>
          <p:cNvPr id="14" name="Title 1"/>
          <p:cNvSpPr txBox="1">
            <a:spLocks/>
          </p:cNvSpPr>
          <p:nvPr/>
        </p:nvSpPr>
        <p:spPr bwMode="auto">
          <a:xfrm>
            <a:off x="381000" y="1104900"/>
            <a:ext cx="7772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a:lstStyle>
          <a:p>
            <a:r>
              <a:rPr lang="en-US" kern="0" smtClean="0"/>
              <a:t>Apparent Shift due to HF Enhancement</a:t>
            </a:r>
            <a:endParaRPr lang="en-US" kern="0" dirty="0"/>
          </a:p>
        </p:txBody>
      </p:sp>
      <p:sp>
        <p:nvSpPr>
          <p:cNvPr id="5" name="Date Placeholder 4"/>
          <p:cNvSpPr>
            <a:spLocks noGrp="1"/>
          </p:cNvSpPr>
          <p:nvPr>
            <p:ph type="dt" sz="half" idx="2"/>
          </p:nvPr>
        </p:nvSpPr>
        <p:spPr/>
        <p:txBody>
          <a:bodyPr/>
          <a:lstStyle/>
          <a:p>
            <a:pPr>
              <a:defRPr/>
            </a:pPr>
            <a:r>
              <a:rPr lang="en-US" smtClean="0"/>
              <a:t>20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15" name="Slide Number Placeholder 14"/>
          <p:cNvSpPr>
            <a:spLocks noGrp="1"/>
          </p:cNvSpPr>
          <p:nvPr>
            <p:ph type="sldNum" sz="quarter" idx="4"/>
          </p:nvPr>
        </p:nvSpPr>
        <p:spPr/>
        <p:txBody>
          <a:bodyPr/>
          <a:lstStyle/>
          <a:p>
            <a:pPr>
              <a:defRPr/>
            </a:pPr>
            <a:fld id="{9302CFF2-4115-47FF-9FC4-5205358A9ACF}" type="slidenum">
              <a:rPr lang="en-US" smtClean="0"/>
              <a:pPr>
                <a:defRPr/>
              </a:pPr>
              <a:t>28</a:t>
            </a:fld>
            <a:endParaRPr lang="en-US" dirty="0"/>
          </a:p>
        </p:txBody>
      </p:sp>
    </p:spTree>
    <p:extLst>
      <p:ext uri="{BB962C8B-B14F-4D97-AF65-F5344CB8AC3E}">
        <p14:creationId xmlns:p14="http://schemas.microsoft.com/office/powerpoint/2010/main" val="26340575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sz="quarter"/>
          </p:nvPr>
        </p:nvSpPr>
        <p:spPr>
          <a:xfrm>
            <a:off x="381000" y="923925"/>
            <a:ext cx="7772400" cy="646896"/>
          </a:xfrm>
        </p:spPr>
        <p:txBody>
          <a:bodyPr>
            <a:spAutoFit/>
          </a:bodyPr>
          <a:lstStyle/>
          <a:p>
            <a:r>
              <a:rPr lang="en-US" altLang="en-US" dirty="0" smtClean="0"/>
              <a:t>Differentiation Through Integration</a:t>
            </a:r>
          </a:p>
        </p:txBody>
      </p:sp>
      <p:graphicFrame>
        <p:nvGraphicFramePr>
          <p:cNvPr id="7" name="Object 12"/>
          <p:cNvGraphicFramePr>
            <a:graphicFrameLocks noChangeAspect="1"/>
          </p:cNvGraphicFramePr>
          <p:nvPr>
            <p:extLst>
              <p:ext uri="{D42A27DB-BD31-4B8C-83A1-F6EECF244321}">
                <p14:modId xmlns:p14="http://schemas.microsoft.com/office/powerpoint/2010/main" val="1765425422"/>
              </p:ext>
            </p:extLst>
          </p:nvPr>
        </p:nvGraphicFramePr>
        <p:xfrm>
          <a:off x="1404938" y="4957763"/>
          <a:ext cx="3000375" cy="985837"/>
        </p:xfrm>
        <a:graphic>
          <a:graphicData uri="http://schemas.openxmlformats.org/presentationml/2006/ole">
            <mc:AlternateContent xmlns:mc="http://schemas.openxmlformats.org/markup-compatibility/2006">
              <mc:Choice xmlns:v="urn:schemas-microsoft-com:vml" Requires="v">
                <p:oleObj spid="_x0000_s72836" name="Equation" r:id="rId3" imgW="1625400" imgH="533160" progId="Equation.DSMT4">
                  <p:embed/>
                </p:oleObj>
              </mc:Choice>
              <mc:Fallback>
                <p:oleObj name="Equation" r:id="rId3" imgW="1625400" imgH="533160" progId="Equation.DSMT4">
                  <p:embed/>
                  <p:pic>
                    <p:nvPicPr>
                      <p:cNvPr id="0" name=""/>
                      <p:cNvPicPr>
                        <a:picLocks noChangeAspect="1" noChangeArrowheads="1"/>
                      </p:cNvPicPr>
                      <p:nvPr/>
                    </p:nvPicPr>
                    <p:blipFill>
                      <a:blip r:embed="rId4"/>
                      <a:srcRect/>
                      <a:stretch>
                        <a:fillRect/>
                      </a:stretch>
                    </p:blipFill>
                    <p:spPr bwMode="auto">
                      <a:xfrm>
                        <a:off x="1404938" y="4957763"/>
                        <a:ext cx="3000375" cy="98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3"/>
          <p:cNvSpPr txBox="1">
            <a:spLocks noChangeArrowheads="1"/>
          </p:cNvSpPr>
          <p:nvPr/>
        </p:nvSpPr>
        <p:spPr bwMode="auto">
          <a:xfrm>
            <a:off x="882650" y="2324100"/>
            <a:ext cx="4127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a:latin typeface="Times New Roman" pitchFamily="18" charset="0"/>
              </a:rPr>
              <a:t>1.</a:t>
            </a:r>
          </a:p>
        </p:txBody>
      </p:sp>
      <p:sp>
        <p:nvSpPr>
          <p:cNvPr id="9" name="Text Box 14"/>
          <p:cNvSpPr txBox="1">
            <a:spLocks noChangeArrowheads="1"/>
          </p:cNvSpPr>
          <p:nvPr/>
        </p:nvSpPr>
        <p:spPr bwMode="auto">
          <a:xfrm>
            <a:off x="882650" y="3844925"/>
            <a:ext cx="4127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a:latin typeface="Times New Roman" pitchFamily="18" charset="0"/>
              </a:rPr>
              <a:t>2.</a:t>
            </a:r>
          </a:p>
        </p:txBody>
      </p:sp>
      <p:sp>
        <p:nvSpPr>
          <p:cNvPr id="10" name="Text Box 15"/>
          <p:cNvSpPr txBox="1">
            <a:spLocks noChangeArrowheads="1"/>
          </p:cNvSpPr>
          <p:nvPr/>
        </p:nvSpPr>
        <p:spPr bwMode="auto">
          <a:xfrm>
            <a:off x="882650" y="5221288"/>
            <a:ext cx="4127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a:latin typeface="Times New Roman" pitchFamily="18" charset="0"/>
              </a:rPr>
              <a:t>3.</a:t>
            </a:r>
          </a:p>
        </p:txBody>
      </p:sp>
      <p:sp>
        <p:nvSpPr>
          <p:cNvPr id="11" name="Text Box 18"/>
          <p:cNvSpPr txBox="1">
            <a:spLocks noChangeArrowheads="1"/>
          </p:cNvSpPr>
          <p:nvPr/>
        </p:nvSpPr>
        <p:spPr bwMode="auto">
          <a:xfrm>
            <a:off x="5791200" y="2603500"/>
            <a:ext cx="2667000" cy="825500"/>
          </a:xfrm>
          <a:prstGeom prst="rect">
            <a:avLst/>
          </a:prstGeom>
          <a:solidFill>
            <a:srgbClr val="FFFFCC"/>
          </a:solidFill>
          <a:ln>
            <a:noFill/>
          </a:ln>
          <a:effectLst>
            <a:outerShdw blurRad="38100" dist="63500" dir="8100000" algn="ctr" rotWithShape="0">
              <a:schemeClr val="tx1">
                <a:alpha val="50000"/>
              </a:scheme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a:t>Assume that h(</a:t>
            </a:r>
            <a:r>
              <a:rPr lang="el-GR" altLang="en-US" sz="1600" dirty="0"/>
              <a:t>ρ</a:t>
            </a:r>
            <a:r>
              <a:rPr lang="en-US" altLang="en-US" sz="1600" dirty="0"/>
              <a:t>,</a:t>
            </a:r>
            <a:r>
              <a:rPr lang="el-GR" altLang="en-US" sz="1600" dirty="0"/>
              <a:t>χ</a:t>
            </a:r>
            <a:r>
              <a:rPr lang="en-US" altLang="en-US" sz="1600" dirty="0"/>
              <a:t>) = </a:t>
            </a:r>
            <a:r>
              <a:rPr lang="el-GR" altLang="en-US" sz="1600" dirty="0"/>
              <a:t>δ</a:t>
            </a:r>
            <a:r>
              <a:rPr lang="en-US" altLang="en-US" sz="1600" dirty="0"/>
              <a:t>(</a:t>
            </a:r>
            <a:r>
              <a:rPr lang="el-GR" altLang="en-US" sz="1600" dirty="0"/>
              <a:t>ρ</a:t>
            </a:r>
            <a:r>
              <a:rPr lang="en-US" altLang="en-US" sz="1600" dirty="0"/>
              <a:t>,</a:t>
            </a:r>
            <a:r>
              <a:rPr lang="el-GR" altLang="en-US" sz="1600" dirty="0"/>
              <a:t>χ</a:t>
            </a:r>
            <a:r>
              <a:rPr lang="en-US" altLang="en-US" sz="1600" dirty="0"/>
              <a:t>).  Then </a:t>
            </a:r>
            <a:r>
              <a:rPr lang="en-US" altLang="en-US" sz="1600" dirty="0" err="1"/>
              <a:t>I</a:t>
            </a:r>
            <a:r>
              <a:rPr lang="en-US" altLang="en-US" sz="1600" dirty="0" err="1">
                <a:sym typeface="Symbol" pitchFamily="18" charset="2"/>
              </a:rPr>
              <a:t>h</a:t>
            </a:r>
            <a:r>
              <a:rPr lang="en-US" altLang="en-US" sz="1600" dirty="0">
                <a:sym typeface="Symbol" pitchFamily="18" charset="2"/>
              </a:rPr>
              <a:t> = I.  and ∂I/∂w = ∂(</a:t>
            </a:r>
            <a:r>
              <a:rPr lang="en-US" altLang="en-US" sz="1600" dirty="0" err="1">
                <a:sym typeface="Symbol" pitchFamily="18" charset="2"/>
              </a:rPr>
              <a:t>Ih</a:t>
            </a:r>
            <a:r>
              <a:rPr lang="en-US" altLang="en-US" sz="1600" dirty="0">
                <a:sym typeface="Symbol" pitchFamily="18" charset="2"/>
              </a:rPr>
              <a:t>)/∂w.</a:t>
            </a:r>
          </a:p>
        </p:txBody>
      </p:sp>
      <p:sp>
        <p:nvSpPr>
          <p:cNvPr id="12" name="Text Box 20"/>
          <p:cNvSpPr txBox="1">
            <a:spLocks noChangeArrowheads="1"/>
          </p:cNvSpPr>
          <p:nvPr/>
        </p:nvSpPr>
        <p:spPr bwMode="auto">
          <a:xfrm>
            <a:off x="5791200" y="3651250"/>
            <a:ext cx="2667000" cy="581025"/>
          </a:xfrm>
          <a:prstGeom prst="rect">
            <a:avLst/>
          </a:prstGeom>
          <a:solidFill>
            <a:srgbClr val="FFFFCC"/>
          </a:solidFill>
          <a:ln>
            <a:noFill/>
          </a:ln>
          <a:effectLst>
            <a:outerShdw blurRad="38100" dist="63500" dir="8100000" algn="ctr" rotWithShape="0">
              <a:schemeClr val="tx1">
                <a:alpha val="50000"/>
              </a:scheme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t>Differentiation property of the Fourier Transform.</a:t>
            </a:r>
            <a:endParaRPr lang="en-US" altLang="en-US" sz="1600">
              <a:sym typeface="Symbol" pitchFamily="18" charset="2"/>
            </a:endParaRPr>
          </a:p>
        </p:txBody>
      </p:sp>
      <p:sp>
        <p:nvSpPr>
          <p:cNvPr id="13" name="Text Box 21"/>
          <p:cNvSpPr txBox="1">
            <a:spLocks noChangeArrowheads="1"/>
          </p:cNvSpPr>
          <p:nvPr/>
        </p:nvSpPr>
        <p:spPr bwMode="auto">
          <a:xfrm>
            <a:off x="5791200" y="4454525"/>
            <a:ext cx="2667000" cy="581025"/>
          </a:xfrm>
          <a:prstGeom prst="rect">
            <a:avLst/>
          </a:prstGeom>
          <a:solidFill>
            <a:srgbClr val="FFFFCC"/>
          </a:solidFill>
          <a:ln>
            <a:noFill/>
          </a:ln>
          <a:effectLst>
            <a:outerShdw blurRad="38100" dist="63500" dir="8100000" algn="ctr" rotWithShape="0">
              <a:schemeClr val="tx1">
                <a:alpha val="50000"/>
              </a:scheme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t>Convolution property of the Fourier Transform.</a:t>
            </a:r>
            <a:endParaRPr lang="en-US" altLang="en-US" sz="1600">
              <a:sym typeface="Symbol" pitchFamily="18" charset="2"/>
            </a:endParaRPr>
          </a:p>
        </p:txBody>
      </p:sp>
      <p:grpSp>
        <p:nvGrpSpPr>
          <p:cNvPr id="14" name="Group 2"/>
          <p:cNvGrpSpPr>
            <a:grpSpLocks/>
          </p:cNvGrpSpPr>
          <p:nvPr/>
        </p:nvGrpSpPr>
        <p:grpSpPr bwMode="auto">
          <a:xfrm>
            <a:off x="1416050" y="1949451"/>
            <a:ext cx="5800725" cy="1255714"/>
            <a:chOff x="1446214" y="1949624"/>
            <a:chExt cx="5800690" cy="1255531"/>
          </a:xfrm>
        </p:grpSpPr>
        <p:graphicFrame>
          <p:nvGraphicFramePr>
            <p:cNvPr id="15" name="Object 8"/>
            <p:cNvGraphicFramePr>
              <a:graphicFrameLocks noChangeAspect="1"/>
            </p:cNvGraphicFramePr>
            <p:nvPr>
              <p:extLst>
                <p:ext uri="{D42A27DB-BD31-4B8C-83A1-F6EECF244321}">
                  <p14:modId xmlns:p14="http://schemas.microsoft.com/office/powerpoint/2010/main" val="3063633890"/>
                </p:ext>
              </p:extLst>
            </p:nvPr>
          </p:nvGraphicFramePr>
          <p:xfrm>
            <a:off x="1484314" y="2743259"/>
            <a:ext cx="3346430" cy="461896"/>
          </p:xfrm>
          <a:graphic>
            <a:graphicData uri="http://schemas.openxmlformats.org/presentationml/2006/ole">
              <mc:AlternateContent xmlns:mc="http://schemas.openxmlformats.org/markup-compatibility/2006">
                <mc:Choice xmlns:v="urn:schemas-microsoft-com:vml" Requires="v">
                  <p:oleObj spid="_x0000_s72837" name="Equation" r:id="rId5" imgW="1650960" imgH="228600" progId="Equation.DSMT4">
                    <p:embed/>
                  </p:oleObj>
                </mc:Choice>
                <mc:Fallback>
                  <p:oleObj name="Equation" r:id="rId5" imgW="1650960" imgH="228600" progId="Equation.DSMT4">
                    <p:embed/>
                    <p:pic>
                      <p:nvPicPr>
                        <p:cNvPr id="0" name=""/>
                        <p:cNvPicPr>
                          <a:picLocks noChangeAspect="1" noChangeArrowheads="1"/>
                        </p:cNvPicPr>
                        <p:nvPr/>
                      </p:nvPicPr>
                      <p:blipFill>
                        <a:blip r:embed="rId6"/>
                        <a:srcRect/>
                        <a:stretch>
                          <a:fillRect/>
                        </a:stretch>
                      </p:blipFill>
                      <p:spPr bwMode="auto">
                        <a:xfrm>
                          <a:off x="1484314" y="2743259"/>
                          <a:ext cx="3346430" cy="461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
            <p:cNvGraphicFramePr>
              <a:graphicFrameLocks noChangeAspect="1"/>
            </p:cNvGraphicFramePr>
            <p:nvPr>
              <p:extLst>
                <p:ext uri="{D42A27DB-BD31-4B8C-83A1-F6EECF244321}">
                  <p14:modId xmlns:p14="http://schemas.microsoft.com/office/powerpoint/2010/main" val="3507954514"/>
                </p:ext>
              </p:extLst>
            </p:nvPr>
          </p:nvGraphicFramePr>
          <p:xfrm>
            <a:off x="1446214" y="1949624"/>
            <a:ext cx="5800690" cy="822205"/>
          </p:xfrm>
          <a:graphic>
            <a:graphicData uri="http://schemas.openxmlformats.org/presentationml/2006/ole">
              <mc:AlternateContent xmlns:mc="http://schemas.openxmlformats.org/markup-compatibility/2006">
                <mc:Choice xmlns:v="urn:schemas-microsoft-com:vml" Requires="v">
                  <p:oleObj spid="_x0000_s72838" name="Equation" r:id="rId7" imgW="3314520" imgH="469800" progId="Equation.DSMT4">
                    <p:embed/>
                  </p:oleObj>
                </mc:Choice>
                <mc:Fallback>
                  <p:oleObj name="Equation" r:id="rId7" imgW="3314520" imgH="469800" progId="Equation.DSMT4">
                    <p:embed/>
                    <p:pic>
                      <p:nvPicPr>
                        <p:cNvPr id="0" name=""/>
                        <p:cNvPicPr>
                          <a:picLocks noChangeAspect="1" noChangeArrowheads="1"/>
                        </p:cNvPicPr>
                        <p:nvPr/>
                      </p:nvPicPr>
                      <p:blipFill>
                        <a:blip r:embed="rId8"/>
                        <a:srcRect/>
                        <a:stretch>
                          <a:fillRect/>
                        </a:stretch>
                      </p:blipFill>
                      <p:spPr bwMode="auto">
                        <a:xfrm>
                          <a:off x="1446214" y="1949624"/>
                          <a:ext cx="5800690" cy="82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 name="Group 4"/>
          <p:cNvGrpSpPr>
            <a:grpSpLocks/>
          </p:cNvGrpSpPr>
          <p:nvPr/>
        </p:nvGrpSpPr>
        <p:grpSpPr bwMode="auto">
          <a:xfrm>
            <a:off x="1427163" y="3486149"/>
            <a:ext cx="3822700" cy="1225551"/>
            <a:chOff x="1402144" y="3486433"/>
            <a:chExt cx="3822322" cy="1225256"/>
          </a:xfrm>
        </p:grpSpPr>
        <p:graphicFrame>
          <p:nvGraphicFramePr>
            <p:cNvPr id="18" name="Object 10"/>
            <p:cNvGraphicFramePr>
              <a:graphicFrameLocks noChangeAspect="1"/>
            </p:cNvGraphicFramePr>
            <p:nvPr>
              <p:extLst>
                <p:ext uri="{D42A27DB-BD31-4B8C-83A1-F6EECF244321}">
                  <p14:modId xmlns:p14="http://schemas.microsoft.com/office/powerpoint/2010/main" val="988834580"/>
                </p:ext>
              </p:extLst>
            </p:nvPr>
          </p:nvGraphicFramePr>
          <p:xfrm>
            <a:off x="1433890" y="4267296"/>
            <a:ext cx="3112779" cy="444393"/>
          </p:xfrm>
          <a:graphic>
            <a:graphicData uri="http://schemas.openxmlformats.org/presentationml/2006/ole">
              <mc:AlternateContent xmlns:mc="http://schemas.openxmlformats.org/markup-compatibility/2006">
                <mc:Choice xmlns:v="urn:schemas-microsoft-com:vml" Requires="v">
                  <p:oleObj spid="_x0000_s72839" name="Equation" r:id="rId9" imgW="1600200" imgH="228600" progId="Equation.DSMT4">
                    <p:embed/>
                  </p:oleObj>
                </mc:Choice>
                <mc:Fallback>
                  <p:oleObj name="Equation" r:id="rId9" imgW="1600200" imgH="228600" progId="Equation.DSMT4">
                    <p:embed/>
                    <p:pic>
                      <p:nvPicPr>
                        <p:cNvPr id="0" name=""/>
                        <p:cNvPicPr>
                          <a:picLocks noChangeAspect="1" noChangeArrowheads="1"/>
                        </p:cNvPicPr>
                        <p:nvPr/>
                      </p:nvPicPr>
                      <p:blipFill>
                        <a:blip r:embed="rId10"/>
                        <a:srcRect/>
                        <a:stretch>
                          <a:fillRect/>
                        </a:stretch>
                      </p:blipFill>
                      <p:spPr bwMode="auto">
                        <a:xfrm>
                          <a:off x="1433890" y="4267296"/>
                          <a:ext cx="3112779" cy="444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3"/>
            <p:cNvGraphicFramePr>
              <a:graphicFrameLocks noChangeAspect="1"/>
            </p:cNvGraphicFramePr>
            <p:nvPr>
              <p:extLst>
                <p:ext uri="{D42A27DB-BD31-4B8C-83A1-F6EECF244321}">
                  <p14:modId xmlns:p14="http://schemas.microsoft.com/office/powerpoint/2010/main" val="1840741018"/>
                </p:ext>
              </p:extLst>
            </p:nvPr>
          </p:nvGraphicFramePr>
          <p:xfrm>
            <a:off x="1402144" y="3486433"/>
            <a:ext cx="3822322" cy="777688"/>
          </p:xfrm>
          <a:graphic>
            <a:graphicData uri="http://schemas.openxmlformats.org/presentationml/2006/ole">
              <mc:AlternateContent xmlns:mc="http://schemas.openxmlformats.org/markup-compatibility/2006">
                <mc:Choice xmlns:v="urn:schemas-microsoft-com:vml" Requires="v">
                  <p:oleObj spid="_x0000_s72840" name="Equation" r:id="rId11" imgW="2184120" imgH="444240" progId="Equation.DSMT4">
                    <p:embed/>
                  </p:oleObj>
                </mc:Choice>
                <mc:Fallback>
                  <p:oleObj name="Equation" r:id="rId11" imgW="2184120" imgH="444240" progId="Equation.DSMT4">
                    <p:embed/>
                    <p:pic>
                      <p:nvPicPr>
                        <p:cNvPr id="0" name=""/>
                        <p:cNvPicPr>
                          <a:picLocks noChangeAspect="1" noChangeArrowheads="1"/>
                        </p:cNvPicPr>
                        <p:nvPr/>
                      </p:nvPicPr>
                      <p:blipFill>
                        <a:blip r:embed="rId12"/>
                        <a:srcRect/>
                        <a:stretch>
                          <a:fillRect/>
                        </a:stretch>
                      </p:blipFill>
                      <p:spPr bwMode="auto">
                        <a:xfrm>
                          <a:off x="1402144" y="3486433"/>
                          <a:ext cx="3822322" cy="77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 name="Date Placeholder 19"/>
          <p:cNvSpPr>
            <a:spLocks noGrp="1"/>
          </p:cNvSpPr>
          <p:nvPr>
            <p:ph type="dt" sz="half" idx="2"/>
          </p:nvPr>
        </p:nvSpPr>
        <p:spPr/>
        <p:txBody>
          <a:bodyPr/>
          <a:lstStyle/>
          <a:p>
            <a:pPr>
              <a:defRPr/>
            </a:pPr>
            <a:r>
              <a:rPr lang="en-US" smtClean="0"/>
              <a:t>20 October 2016</a:t>
            </a:r>
            <a:endParaRPr lang="en-US" dirty="0"/>
          </a:p>
        </p:txBody>
      </p:sp>
      <p:sp>
        <p:nvSpPr>
          <p:cNvPr id="21" name="Footer Placeholder 20"/>
          <p:cNvSpPr>
            <a:spLocks noGrp="1"/>
          </p:cNvSpPr>
          <p:nvPr>
            <p:ph type="ftr" sz="quarter" idx="3"/>
          </p:nvPr>
        </p:nvSpPr>
        <p:spPr/>
        <p:txBody>
          <a:bodyPr/>
          <a:lstStyle/>
          <a:p>
            <a:pPr>
              <a:defRPr/>
            </a:pPr>
            <a:r>
              <a:rPr lang="en-US" smtClean="0"/>
              <a:t>1999-2016 by Richard Alan Peters II</a:t>
            </a:r>
            <a:endParaRPr lang="en-US"/>
          </a:p>
        </p:txBody>
      </p:sp>
      <p:sp>
        <p:nvSpPr>
          <p:cNvPr id="22" name="Slide Number Placeholder 21"/>
          <p:cNvSpPr>
            <a:spLocks noGrp="1"/>
          </p:cNvSpPr>
          <p:nvPr>
            <p:ph type="sldNum" sz="quarter" idx="4"/>
          </p:nvPr>
        </p:nvSpPr>
        <p:spPr/>
        <p:txBody>
          <a:bodyPr/>
          <a:lstStyle/>
          <a:p>
            <a:pPr>
              <a:defRPr/>
            </a:pPr>
            <a:fld id="{9302CFF2-4115-47FF-9FC4-5205358A9ACF}" type="slidenum">
              <a:rPr lang="en-US" smtClean="0"/>
              <a:pPr>
                <a:defRPr/>
              </a:pPr>
              <a:t>29</a:t>
            </a:fld>
            <a:endParaRPr lang="en-US" dirty="0"/>
          </a:p>
        </p:txBody>
      </p:sp>
      <p:sp>
        <p:nvSpPr>
          <p:cNvPr id="23" name="Text Box 18"/>
          <p:cNvSpPr txBox="1">
            <a:spLocks noChangeArrowheads="1"/>
          </p:cNvSpPr>
          <p:nvPr/>
        </p:nvSpPr>
        <p:spPr bwMode="auto">
          <a:xfrm>
            <a:off x="5791200" y="5257800"/>
            <a:ext cx="2667000" cy="830997"/>
          </a:xfrm>
          <a:prstGeom prst="rect">
            <a:avLst/>
          </a:prstGeom>
          <a:solidFill>
            <a:srgbClr val="FFFFCC"/>
          </a:solidFill>
          <a:ln>
            <a:noFill/>
          </a:ln>
          <a:effectLst>
            <a:outerShdw blurRad="38100" dist="63500" dir="8100000" algn="ctr" rotWithShape="0">
              <a:schemeClr val="tx1">
                <a:alpha val="50000"/>
              </a:schemeClr>
            </a:outerShdw>
          </a:effectLst>
          <a:extLst/>
        </p:spPr>
        <p:txBody>
          <a:bodyPr wrap="squar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smtClean="0">
                <a:sym typeface="Symbol" pitchFamily="18" charset="2"/>
              </a:rPr>
              <a:t>∂/</a:t>
            </a:r>
            <a:r>
              <a:rPr lang="en-US" altLang="en-US" sz="1600" dirty="0">
                <a:sym typeface="Symbol" pitchFamily="18" charset="2"/>
              </a:rPr>
              <a:t>∂w </a:t>
            </a:r>
            <a:r>
              <a:rPr lang="en-US" altLang="en-US" sz="1600" dirty="0" smtClean="0">
                <a:sym typeface="Symbol" pitchFamily="18" charset="2"/>
              </a:rPr>
              <a:t>is a directional derivative with direction vector [ ]</a:t>
            </a:r>
            <a:r>
              <a:rPr lang="en-US" altLang="en-US" sz="1600" baseline="30000" dirty="0" smtClean="0">
                <a:sym typeface="Symbol" pitchFamily="18" charset="2"/>
              </a:rPr>
              <a:t>T</a:t>
            </a:r>
            <a:r>
              <a:rPr lang="en-US" altLang="en-US" sz="1600" dirty="0" smtClean="0">
                <a:sym typeface="Symbol" pitchFamily="18" charset="2"/>
              </a:rPr>
              <a:t>.</a:t>
            </a:r>
            <a:endParaRPr lang="en-US" altLang="en-US" sz="1600" dirty="0">
              <a:sym typeface="Symbol" pitchFamily="18" charset="2"/>
            </a:endParaRPr>
          </a:p>
        </p:txBody>
      </p:sp>
    </p:spTree>
    <p:extLst>
      <p:ext uri="{BB962C8B-B14F-4D97-AF65-F5344CB8AC3E}">
        <p14:creationId xmlns:p14="http://schemas.microsoft.com/office/powerpoint/2010/main" val="4181632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7" name="Object 4"/>
          <p:cNvGraphicFramePr>
            <a:graphicFrameLocks noChangeAspect="1"/>
          </p:cNvGraphicFramePr>
          <p:nvPr>
            <p:extLst>
              <p:ext uri="{D42A27DB-BD31-4B8C-83A1-F6EECF244321}">
                <p14:modId xmlns:p14="http://schemas.microsoft.com/office/powerpoint/2010/main" val="1900671132"/>
              </p:ext>
            </p:extLst>
          </p:nvPr>
        </p:nvGraphicFramePr>
        <p:xfrm>
          <a:off x="2971800" y="2398713"/>
          <a:ext cx="4086225" cy="3306762"/>
        </p:xfrm>
        <a:graphic>
          <a:graphicData uri="http://schemas.openxmlformats.org/presentationml/2006/ole">
            <mc:AlternateContent xmlns:mc="http://schemas.openxmlformats.org/markup-compatibility/2006">
              <mc:Choice xmlns:v="urn:schemas-microsoft-com:vml" Requires="v">
                <p:oleObj spid="_x0000_s8246" name="Equation" r:id="rId3" imgW="2730240" imgH="2209680" progId="Equation.DSMT4">
                  <p:embed/>
                </p:oleObj>
              </mc:Choice>
              <mc:Fallback>
                <p:oleObj name="Equation" r:id="rId3" imgW="2730240" imgH="2209680" progId="Equation.DSMT4">
                  <p:embed/>
                  <p:pic>
                    <p:nvPicPr>
                      <p:cNvPr id="0" name="Object 4"/>
                      <p:cNvPicPr>
                        <a:picLocks noChangeAspect="1" noChangeArrowheads="1"/>
                      </p:cNvPicPr>
                      <p:nvPr/>
                    </p:nvPicPr>
                    <p:blipFill>
                      <a:blip r:embed="rId4"/>
                      <a:srcRect/>
                      <a:stretch>
                        <a:fillRect/>
                      </a:stretch>
                    </p:blipFill>
                    <p:spPr bwMode="auto">
                      <a:xfrm>
                        <a:off x="2971800" y="2398713"/>
                        <a:ext cx="4086225" cy="330676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8" name="Rectangle 2"/>
          <p:cNvSpPr>
            <a:spLocks noGrp="1" noChangeArrowheads="1"/>
          </p:cNvSpPr>
          <p:nvPr>
            <p:ph type="title" idx="4294967295"/>
          </p:nvPr>
        </p:nvSpPr>
        <p:spPr>
          <a:xfrm>
            <a:off x="876300" y="1028700"/>
            <a:ext cx="7391400" cy="723900"/>
          </a:xfrm>
          <a:solidFill>
            <a:schemeClr val="bg1"/>
          </a:solidFill>
        </p:spPr>
        <p:txBody>
          <a:bodyPr/>
          <a:lstStyle/>
          <a:p>
            <a:r>
              <a:rPr lang="en-US" altLang="en-US" sz="2800" smtClean="0"/>
              <a:t>The Derivative Property of the Fourier Transform</a:t>
            </a:r>
          </a:p>
        </p:txBody>
      </p:sp>
      <p:sp>
        <p:nvSpPr>
          <p:cNvPr id="8199" name="Text Box 5"/>
          <p:cNvSpPr txBox="1">
            <a:spLocks noChangeArrowheads="1"/>
          </p:cNvSpPr>
          <p:nvPr/>
        </p:nvSpPr>
        <p:spPr bwMode="auto">
          <a:xfrm>
            <a:off x="533400" y="2209800"/>
            <a:ext cx="2286000" cy="1069975"/>
          </a:xfrm>
          <a:prstGeom prst="rect">
            <a:avLst/>
          </a:prstGeom>
          <a:solidFill>
            <a:srgbClr val="FFFFCC"/>
          </a:solidFill>
          <a:ln>
            <a:noFill/>
          </a:ln>
          <a:effectLst>
            <a:outerShdw blurRad="38100" dist="63500" dir="8100000" algn="tr" rotWithShape="0">
              <a:prstClr val="black">
                <a:alpha val="40000"/>
              </a:prst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a:t>The FT of the partial derivative w.r.t. r (in the row direction) of an image, I …</a:t>
            </a:r>
          </a:p>
        </p:txBody>
      </p:sp>
      <p:sp>
        <p:nvSpPr>
          <p:cNvPr id="8200" name="Text Box 6"/>
          <p:cNvSpPr txBox="1">
            <a:spLocks noChangeArrowheads="1"/>
          </p:cNvSpPr>
          <p:nvPr/>
        </p:nvSpPr>
        <p:spPr bwMode="auto">
          <a:xfrm>
            <a:off x="609600" y="4876800"/>
            <a:ext cx="2895600" cy="1069975"/>
          </a:xfrm>
          <a:prstGeom prst="rect">
            <a:avLst/>
          </a:prstGeom>
          <a:solidFill>
            <a:srgbClr val="FFFFCC"/>
          </a:solidFill>
          <a:ln>
            <a:noFill/>
          </a:ln>
          <a:effectLst>
            <a:outerShdw blurRad="38100" dist="63500" dir="8100000" algn="tr" rotWithShape="0">
              <a:prstClr val="black">
                <a:alpha val="40000"/>
              </a:prst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t>… is equal to the product of the FT of the image and the corresponding frequency variable, v.</a:t>
            </a:r>
          </a:p>
        </p:txBody>
      </p:sp>
      <p:grpSp>
        <p:nvGrpSpPr>
          <p:cNvPr id="8201" name="Group 12"/>
          <p:cNvGrpSpPr>
            <a:grpSpLocks/>
          </p:cNvGrpSpPr>
          <p:nvPr/>
        </p:nvGrpSpPr>
        <p:grpSpPr bwMode="auto">
          <a:xfrm>
            <a:off x="6781800" y="2771775"/>
            <a:ext cx="1752600" cy="581025"/>
            <a:chOff x="4176" y="1612"/>
            <a:chExt cx="1104" cy="366"/>
          </a:xfrm>
          <a:solidFill>
            <a:srgbClr val="FFFFCC"/>
          </a:solidFill>
          <a:effectLst/>
        </p:grpSpPr>
        <p:sp>
          <p:nvSpPr>
            <p:cNvPr id="8204" name="Text Box 7"/>
            <p:cNvSpPr txBox="1">
              <a:spLocks noChangeArrowheads="1"/>
            </p:cNvSpPr>
            <p:nvPr/>
          </p:nvSpPr>
          <p:spPr bwMode="auto">
            <a:xfrm>
              <a:off x="4416" y="1612"/>
              <a:ext cx="864" cy="366"/>
            </a:xfrm>
            <a:prstGeom prst="rect">
              <a:avLst/>
            </a:prstGeom>
            <a:grpFill/>
            <a:ln>
              <a:noFill/>
            </a:ln>
            <a:effectLst>
              <a:outerShdw blurRad="38100" dist="63500" dir="8100000" algn="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t>Integration by parts</a:t>
              </a:r>
            </a:p>
          </p:txBody>
        </p:sp>
        <p:grpSp>
          <p:nvGrpSpPr>
            <p:cNvPr id="8205" name="Group 11"/>
            <p:cNvGrpSpPr>
              <a:grpSpLocks/>
            </p:cNvGrpSpPr>
            <p:nvPr/>
          </p:nvGrpSpPr>
          <p:grpSpPr bwMode="auto">
            <a:xfrm>
              <a:off x="4176" y="1627"/>
              <a:ext cx="240" cy="336"/>
              <a:chOff x="4176" y="1632"/>
              <a:chExt cx="240" cy="336"/>
            </a:xfrm>
            <a:grpFill/>
          </p:grpSpPr>
          <p:sp>
            <p:nvSpPr>
              <p:cNvPr id="8206" name="Line 8"/>
              <p:cNvSpPr>
                <a:spLocks noChangeShapeType="1"/>
              </p:cNvSpPr>
              <p:nvPr/>
            </p:nvSpPr>
            <p:spPr bwMode="auto">
              <a:xfrm flipH="1" flipV="1">
                <a:off x="4176" y="1632"/>
                <a:ext cx="240"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7" name="Line 10"/>
              <p:cNvSpPr>
                <a:spLocks noChangeShapeType="1"/>
              </p:cNvSpPr>
              <p:nvPr/>
            </p:nvSpPr>
            <p:spPr bwMode="auto">
              <a:xfrm flipH="1">
                <a:off x="4176" y="1824"/>
                <a:ext cx="240"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8202" name="Line 13"/>
          <p:cNvSpPr>
            <a:spLocks noChangeShapeType="1"/>
          </p:cNvSpPr>
          <p:nvPr/>
        </p:nvSpPr>
        <p:spPr bwMode="auto">
          <a:xfrm>
            <a:off x="838200" y="1905000"/>
            <a:ext cx="731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3" name="Text Box 14"/>
          <p:cNvSpPr txBox="1">
            <a:spLocks noChangeArrowheads="1"/>
          </p:cNvSpPr>
          <p:nvPr/>
        </p:nvSpPr>
        <p:spPr bwMode="auto">
          <a:xfrm>
            <a:off x="7010400" y="5118100"/>
            <a:ext cx="1600200" cy="825500"/>
          </a:xfrm>
          <a:prstGeom prst="rect">
            <a:avLst/>
          </a:prstGeom>
          <a:solidFill>
            <a:srgbClr val="FFFFCC"/>
          </a:solidFill>
          <a:ln>
            <a:noFill/>
          </a:ln>
          <a:effectLst>
            <a:outerShdw blurRad="38100" dist="63500" dir="8100000" algn="tr" rotWithShape="0">
              <a:prstClr val="black">
                <a:alpha val="40000"/>
              </a:prst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t>This results in horizontal HF enhancement</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914400" y="3067050"/>
            <a:ext cx="4127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a:latin typeface="Times New Roman" pitchFamily="18" charset="0"/>
              </a:rPr>
              <a:t>4.</a:t>
            </a:r>
          </a:p>
        </p:txBody>
      </p:sp>
      <p:sp>
        <p:nvSpPr>
          <p:cNvPr id="4" name="Text Box 12"/>
          <p:cNvSpPr txBox="1">
            <a:spLocks noChangeArrowheads="1"/>
          </p:cNvSpPr>
          <p:nvPr/>
        </p:nvSpPr>
        <p:spPr bwMode="auto">
          <a:xfrm>
            <a:off x="914400" y="5245100"/>
            <a:ext cx="4127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a:latin typeface="Times New Roman" pitchFamily="18" charset="0"/>
              </a:rPr>
              <a:t>5.</a:t>
            </a:r>
          </a:p>
        </p:txBody>
      </p:sp>
      <p:sp>
        <p:nvSpPr>
          <p:cNvPr id="5" name="Text Box 18"/>
          <p:cNvSpPr txBox="1">
            <a:spLocks noChangeArrowheads="1"/>
          </p:cNvSpPr>
          <p:nvPr/>
        </p:nvSpPr>
        <p:spPr bwMode="auto">
          <a:xfrm>
            <a:off x="6553200" y="1981200"/>
            <a:ext cx="1981200" cy="646331"/>
          </a:xfrm>
          <a:prstGeom prst="rect">
            <a:avLst/>
          </a:prstGeom>
          <a:solidFill>
            <a:srgbClr val="FFFFCC"/>
          </a:solidFill>
          <a:ln>
            <a:noFill/>
          </a:ln>
          <a:effectLst>
            <a:outerShdw blurRad="38100" dist="63500" dir="8100000" algn="ctr" rotWithShape="0">
              <a:schemeClr val="tx1">
                <a:alpha val="50000"/>
              </a:scheme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dirty="0"/>
              <a:t>Apply 2 and 3 to 1 to get </a:t>
            </a:r>
            <a:r>
              <a:rPr lang="en-US" altLang="en-US" dirty="0" smtClean="0"/>
              <a:t>4 &amp; 5.</a:t>
            </a:r>
            <a:endParaRPr lang="en-US" altLang="en-US" dirty="0"/>
          </a:p>
        </p:txBody>
      </p:sp>
      <p:sp>
        <p:nvSpPr>
          <p:cNvPr id="6" name="Text Box 19"/>
          <p:cNvSpPr txBox="1">
            <a:spLocks noChangeArrowheads="1"/>
          </p:cNvSpPr>
          <p:nvPr/>
        </p:nvSpPr>
        <p:spPr bwMode="auto">
          <a:xfrm>
            <a:off x="5943600" y="4676775"/>
            <a:ext cx="2590800" cy="1190625"/>
          </a:xfrm>
          <a:prstGeom prst="rect">
            <a:avLst/>
          </a:prstGeom>
          <a:solidFill>
            <a:srgbClr val="FFFFCC"/>
          </a:solidFill>
          <a:ln>
            <a:noFill/>
          </a:ln>
          <a:effectLst>
            <a:outerShdw blurRad="38100" dist="63500" dir="8100000" algn="ctr" rotWithShape="0">
              <a:schemeClr val="tx1">
                <a:alpha val="50000"/>
              </a:scheme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a:t>The derivative of a convolution of I by h is the convolution of I by the derivative of h.</a:t>
            </a:r>
          </a:p>
        </p:txBody>
      </p:sp>
      <p:sp>
        <p:nvSpPr>
          <p:cNvPr id="7" name="Text Box 18"/>
          <p:cNvSpPr txBox="1">
            <a:spLocks noChangeArrowheads="1"/>
          </p:cNvSpPr>
          <p:nvPr/>
        </p:nvSpPr>
        <p:spPr bwMode="auto">
          <a:xfrm>
            <a:off x="5943600" y="3051988"/>
            <a:ext cx="2590800" cy="1200329"/>
          </a:xfrm>
          <a:prstGeom prst="rect">
            <a:avLst/>
          </a:prstGeom>
          <a:solidFill>
            <a:srgbClr val="FFFFCC"/>
          </a:solidFill>
          <a:ln>
            <a:noFill/>
          </a:ln>
          <a:effectLst>
            <a:outerShdw blurRad="38100" dist="63500" dir="8100000" algn="ctr" rotWithShape="0">
              <a:schemeClr val="tx1">
                <a:alpha val="50000"/>
              </a:scheme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dirty="0">
                <a:sym typeface="Symbol" pitchFamily="18" charset="2"/>
              </a:rPr>
              <a:t> [ ]</a:t>
            </a:r>
            <a:r>
              <a:rPr lang="en-US" altLang="en-US" baseline="30000" dirty="0">
                <a:sym typeface="Symbol" pitchFamily="18" charset="2"/>
              </a:rPr>
              <a:t>T</a:t>
            </a:r>
            <a:r>
              <a:rPr lang="en-US" altLang="en-US" dirty="0" smtClean="0"/>
              <a:t> is a direction </a:t>
            </a:r>
            <a:r>
              <a:rPr lang="en-US" altLang="en-US" dirty="0"/>
              <a:t>in the plane</a:t>
            </a:r>
            <a:r>
              <a:rPr lang="en-US" altLang="en-US" dirty="0" smtClean="0"/>
              <a:t>. </a:t>
            </a:r>
            <a:r>
              <a:rPr lang="en-US" altLang="en-US" i="1" dirty="0" smtClean="0"/>
              <a:t>w</a:t>
            </a:r>
            <a:r>
              <a:rPr lang="en-US" altLang="en-US" dirty="0" smtClean="0"/>
              <a:t> and </a:t>
            </a:r>
            <a:r>
              <a:rPr lang="en-US" altLang="en-US" i="1" dirty="0" smtClean="0"/>
              <a:t>z</a:t>
            </a:r>
            <a:r>
              <a:rPr lang="en-US" altLang="en-US" dirty="0" smtClean="0"/>
              <a:t> are projections along that direction.</a:t>
            </a:r>
            <a:endParaRPr lang="en-US" altLang="en-US" dirty="0"/>
          </a:p>
        </p:txBody>
      </p:sp>
      <p:grpSp>
        <p:nvGrpSpPr>
          <p:cNvPr id="8" name="Group 2"/>
          <p:cNvGrpSpPr>
            <a:grpSpLocks/>
          </p:cNvGrpSpPr>
          <p:nvPr/>
        </p:nvGrpSpPr>
        <p:grpSpPr bwMode="auto">
          <a:xfrm>
            <a:off x="1543050" y="1981200"/>
            <a:ext cx="3924300" cy="2816224"/>
            <a:chOff x="1466855" y="1828958"/>
            <a:chExt cx="3923990" cy="2816066"/>
          </a:xfrm>
        </p:grpSpPr>
        <p:graphicFrame>
          <p:nvGraphicFramePr>
            <p:cNvPr id="9" name="Object 5"/>
            <p:cNvGraphicFramePr>
              <a:graphicFrameLocks noChangeAspect="1"/>
            </p:cNvGraphicFramePr>
            <p:nvPr>
              <p:extLst>
                <p:ext uri="{D42A27DB-BD31-4B8C-83A1-F6EECF244321}">
                  <p14:modId xmlns:p14="http://schemas.microsoft.com/office/powerpoint/2010/main" val="2907002142"/>
                </p:ext>
              </p:extLst>
            </p:nvPr>
          </p:nvGraphicFramePr>
          <p:xfrm>
            <a:off x="1479554" y="3787823"/>
            <a:ext cx="2877911" cy="400027"/>
          </p:xfrm>
          <a:graphic>
            <a:graphicData uri="http://schemas.openxmlformats.org/presentationml/2006/ole">
              <mc:AlternateContent xmlns:mc="http://schemas.openxmlformats.org/markup-compatibility/2006">
                <mc:Choice xmlns:v="urn:schemas-microsoft-com:vml" Requires="v">
                  <p:oleObj spid="_x0000_s73834" name="Equation" r:id="rId3" imgW="1638000" imgH="228600" progId="Equation.DSMT4">
                    <p:embed/>
                  </p:oleObj>
                </mc:Choice>
                <mc:Fallback>
                  <p:oleObj name="Equation" r:id="rId3" imgW="1638000" imgH="228600" progId="Equation.DSMT4">
                    <p:embed/>
                    <p:pic>
                      <p:nvPicPr>
                        <p:cNvPr id="0" name=""/>
                        <p:cNvPicPr>
                          <a:picLocks noChangeAspect="1" noChangeArrowheads="1"/>
                        </p:cNvPicPr>
                        <p:nvPr/>
                      </p:nvPicPr>
                      <p:blipFill>
                        <a:blip r:embed="rId4"/>
                        <a:srcRect/>
                        <a:stretch>
                          <a:fillRect/>
                        </a:stretch>
                      </p:blipFill>
                      <p:spPr bwMode="auto">
                        <a:xfrm>
                          <a:off x="1479554" y="3787823"/>
                          <a:ext cx="2877911" cy="4000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387601179"/>
                </p:ext>
              </p:extLst>
            </p:nvPr>
          </p:nvGraphicFramePr>
          <p:xfrm>
            <a:off x="1490666" y="4244997"/>
            <a:ext cx="2801716" cy="400027"/>
          </p:xfrm>
          <a:graphic>
            <a:graphicData uri="http://schemas.openxmlformats.org/presentationml/2006/ole">
              <mc:AlternateContent xmlns:mc="http://schemas.openxmlformats.org/markup-compatibility/2006">
                <mc:Choice xmlns:v="urn:schemas-microsoft-com:vml" Requires="v">
                  <p:oleObj spid="_x0000_s73835" name="Equation" r:id="rId5" imgW="1600200" imgH="228600" progId="Equation.DSMT4">
                    <p:embed/>
                  </p:oleObj>
                </mc:Choice>
                <mc:Fallback>
                  <p:oleObj name="Equation" r:id="rId5" imgW="1600200" imgH="228600" progId="Equation.DSMT4">
                    <p:embed/>
                    <p:pic>
                      <p:nvPicPr>
                        <p:cNvPr id="0" name=""/>
                        <p:cNvPicPr>
                          <a:picLocks noChangeAspect="1" noChangeArrowheads="1"/>
                        </p:cNvPicPr>
                        <p:nvPr/>
                      </p:nvPicPr>
                      <p:blipFill>
                        <a:blip r:embed="rId6"/>
                        <a:srcRect/>
                        <a:stretch>
                          <a:fillRect/>
                        </a:stretch>
                      </p:blipFill>
                      <p:spPr bwMode="auto">
                        <a:xfrm>
                          <a:off x="1490666" y="4244997"/>
                          <a:ext cx="2801716" cy="4000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
            <p:cNvGraphicFramePr>
              <a:graphicFrameLocks noChangeAspect="1"/>
            </p:cNvGraphicFramePr>
            <p:nvPr>
              <p:extLst>
                <p:ext uri="{D42A27DB-BD31-4B8C-83A1-F6EECF244321}">
                  <p14:modId xmlns:p14="http://schemas.microsoft.com/office/powerpoint/2010/main" val="243486521"/>
                </p:ext>
              </p:extLst>
            </p:nvPr>
          </p:nvGraphicFramePr>
          <p:xfrm>
            <a:off x="1466855" y="1828958"/>
            <a:ext cx="3923990" cy="1923942"/>
          </p:xfrm>
          <a:graphic>
            <a:graphicData uri="http://schemas.openxmlformats.org/presentationml/2006/ole">
              <mc:AlternateContent xmlns:mc="http://schemas.openxmlformats.org/markup-compatibility/2006">
                <mc:Choice xmlns:v="urn:schemas-microsoft-com:vml" Requires="v">
                  <p:oleObj spid="_x0000_s73836" name="Equation" r:id="rId7" imgW="2616120" imgH="1282680" progId="Equation.DSMT4">
                    <p:embed/>
                  </p:oleObj>
                </mc:Choice>
                <mc:Fallback>
                  <p:oleObj name="Equation" r:id="rId7" imgW="2616120" imgH="1282680" progId="Equation.DSMT4">
                    <p:embed/>
                    <p:pic>
                      <p:nvPicPr>
                        <p:cNvPr id="0" name=""/>
                        <p:cNvPicPr>
                          <a:picLocks noChangeAspect="1" noChangeArrowheads="1"/>
                        </p:cNvPicPr>
                        <p:nvPr/>
                      </p:nvPicPr>
                      <p:blipFill>
                        <a:blip r:embed="rId8"/>
                        <a:srcRect/>
                        <a:stretch>
                          <a:fillRect/>
                        </a:stretch>
                      </p:blipFill>
                      <p:spPr bwMode="auto">
                        <a:xfrm>
                          <a:off x="1466855" y="1828958"/>
                          <a:ext cx="3923990" cy="192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2" name="Object 3"/>
          <p:cNvGraphicFramePr>
            <a:graphicFrameLocks noChangeAspect="1"/>
          </p:cNvGraphicFramePr>
          <p:nvPr>
            <p:extLst>
              <p:ext uri="{D42A27DB-BD31-4B8C-83A1-F6EECF244321}">
                <p14:modId xmlns:p14="http://schemas.microsoft.com/office/powerpoint/2010/main" val="3668103026"/>
              </p:ext>
            </p:extLst>
          </p:nvPr>
        </p:nvGraphicFramePr>
        <p:xfrm>
          <a:off x="1577975" y="5095875"/>
          <a:ext cx="3511550" cy="755650"/>
        </p:xfrm>
        <a:graphic>
          <a:graphicData uri="http://schemas.openxmlformats.org/presentationml/2006/ole">
            <mc:AlternateContent xmlns:mc="http://schemas.openxmlformats.org/markup-compatibility/2006">
              <mc:Choice xmlns:v="urn:schemas-microsoft-com:vml" Requires="v">
                <p:oleObj spid="_x0000_s73837" name="Equation" r:id="rId9" imgW="2006280" imgH="431640" progId="Equation.DSMT4">
                  <p:embed/>
                </p:oleObj>
              </mc:Choice>
              <mc:Fallback>
                <p:oleObj name="Equation" r:id="rId9" imgW="2006280" imgH="431640" progId="Equation.DSMT4">
                  <p:embed/>
                  <p:pic>
                    <p:nvPicPr>
                      <p:cNvPr id="0" name=""/>
                      <p:cNvPicPr>
                        <a:picLocks noChangeAspect="1" noChangeArrowheads="1"/>
                      </p:cNvPicPr>
                      <p:nvPr/>
                    </p:nvPicPr>
                    <p:blipFill>
                      <a:blip r:embed="rId10"/>
                      <a:srcRect/>
                      <a:stretch>
                        <a:fillRect/>
                      </a:stretch>
                    </p:blipFill>
                    <p:spPr bwMode="auto">
                      <a:xfrm>
                        <a:off x="1577975" y="5095875"/>
                        <a:ext cx="3511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2"/>
          <p:cNvSpPr txBox="1">
            <a:spLocks noChangeArrowheads="1"/>
          </p:cNvSpPr>
          <p:nvPr/>
        </p:nvSpPr>
        <p:spPr>
          <a:xfrm>
            <a:off x="381000" y="923925"/>
            <a:ext cx="7772400" cy="646896"/>
          </a:xfrm>
          <a:prstGeom prst="rect">
            <a:avLst/>
          </a:prstGeom>
        </p:spPr>
        <p:txBody>
          <a:bodyPr>
            <a:spAutoFit/>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a:lstStyle>
          <a:p>
            <a:r>
              <a:rPr lang="en-US" altLang="en-US" kern="0" smtClean="0"/>
              <a:t>Differentiation Through Integration</a:t>
            </a:r>
            <a:endParaRPr lang="en-US" altLang="en-US" kern="0" dirty="0" smtClean="0"/>
          </a:p>
        </p:txBody>
      </p:sp>
      <p:sp>
        <p:nvSpPr>
          <p:cNvPr id="22" name="Date Placeholder 21"/>
          <p:cNvSpPr>
            <a:spLocks noGrp="1"/>
          </p:cNvSpPr>
          <p:nvPr>
            <p:ph type="dt" sz="half" idx="2"/>
          </p:nvPr>
        </p:nvSpPr>
        <p:spPr/>
        <p:txBody>
          <a:bodyPr/>
          <a:lstStyle/>
          <a:p>
            <a:pPr>
              <a:defRPr/>
            </a:pPr>
            <a:r>
              <a:rPr lang="en-US" smtClean="0"/>
              <a:t>20 October 2016</a:t>
            </a:r>
            <a:endParaRPr lang="en-US" dirty="0"/>
          </a:p>
        </p:txBody>
      </p:sp>
      <p:sp>
        <p:nvSpPr>
          <p:cNvPr id="23" name="Footer Placeholder 22"/>
          <p:cNvSpPr>
            <a:spLocks noGrp="1"/>
          </p:cNvSpPr>
          <p:nvPr>
            <p:ph type="ftr" sz="quarter" idx="3"/>
          </p:nvPr>
        </p:nvSpPr>
        <p:spPr/>
        <p:txBody>
          <a:bodyPr/>
          <a:lstStyle/>
          <a:p>
            <a:pPr>
              <a:defRPr/>
            </a:pPr>
            <a:r>
              <a:rPr lang="en-US" smtClean="0"/>
              <a:t>1999-2016 by Richard Alan Peters II</a:t>
            </a:r>
            <a:endParaRPr lang="en-US"/>
          </a:p>
        </p:txBody>
      </p:sp>
      <p:sp>
        <p:nvSpPr>
          <p:cNvPr id="24" name="Slide Number Placeholder 23"/>
          <p:cNvSpPr>
            <a:spLocks noGrp="1"/>
          </p:cNvSpPr>
          <p:nvPr>
            <p:ph type="sldNum" sz="quarter" idx="4"/>
          </p:nvPr>
        </p:nvSpPr>
        <p:spPr/>
        <p:txBody>
          <a:bodyPr/>
          <a:lstStyle/>
          <a:p>
            <a:pPr>
              <a:defRPr/>
            </a:pPr>
            <a:fld id="{9302CFF2-4115-47FF-9FC4-5205358A9ACF}" type="slidenum">
              <a:rPr lang="en-US" smtClean="0"/>
              <a:pPr>
                <a:defRPr/>
              </a:pPr>
              <a:t>30</a:t>
            </a:fld>
            <a:endParaRPr lang="en-US" dirty="0"/>
          </a:p>
        </p:txBody>
      </p:sp>
    </p:spTree>
    <p:extLst>
      <p:ext uri="{BB962C8B-B14F-4D97-AF65-F5344CB8AC3E}">
        <p14:creationId xmlns:p14="http://schemas.microsoft.com/office/powerpoint/2010/main" val="19643616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5" name="Text Box 186"/>
          <p:cNvSpPr txBox="1">
            <a:spLocks noChangeArrowheads="1"/>
          </p:cNvSpPr>
          <p:nvPr/>
        </p:nvSpPr>
        <p:spPr bwMode="auto">
          <a:xfrm>
            <a:off x="1219200" y="304800"/>
            <a:ext cx="3038845"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dirty="0">
                <a:latin typeface="Times New Roman" pitchFamily="18" charset="0"/>
              </a:rPr>
              <a:t>Symmetric </a:t>
            </a:r>
            <a:r>
              <a:rPr lang="en-US" altLang="en-US" sz="2400" dirty="0" smtClean="0">
                <a:latin typeface="Times New Roman" pitchFamily="18" charset="0"/>
              </a:rPr>
              <a:t>Differences</a:t>
            </a:r>
            <a:endParaRPr lang="en-US" altLang="en-US" sz="2400" dirty="0">
              <a:latin typeface="Times New Roman" pitchFamily="18" charset="0"/>
            </a:endParaRPr>
          </a:p>
        </p:txBody>
      </p:sp>
      <p:grpSp>
        <p:nvGrpSpPr>
          <p:cNvPr id="8" name="Group 7"/>
          <p:cNvGrpSpPr/>
          <p:nvPr/>
        </p:nvGrpSpPr>
        <p:grpSpPr>
          <a:xfrm>
            <a:off x="2476500" y="1447800"/>
            <a:ext cx="1866900" cy="4038600"/>
            <a:chOff x="2476500" y="1447800"/>
            <a:chExt cx="1866900" cy="4038600"/>
          </a:xfrm>
        </p:grpSpPr>
        <p:grpSp>
          <p:nvGrpSpPr>
            <p:cNvPr id="26697" name="Group 90"/>
            <p:cNvGrpSpPr>
              <a:grpSpLocks/>
            </p:cNvGrpSpPr>
            <p:nvPr/>
          </p:nvGrpSpPr>
          <p:grpSpPr bwMode="auto">
            <a:xfrm>
              <a:off x="2924175" y="4572000"/>
              <a:ext cx="971550" cy="914400"/>
              <a:chOff x="2049" y="3024"/>
              <a:chExt cx="612" cy="576"/>
            </a:xfrm>
          </p:grpSpPr>
          <p:grpSp>
            <p:nvGrpSpPr>
              <p:cNvPr id="26722" name="Group 91"/>
              <p:cNvGrpSpPr>
                <a:grpSpLocks/>
              </p:cNvGrpSpPr>
              <p:nvPr/>
            </p:nvGrpSpPr>
            <p:grpSpPr bwMode="auto">
              <a:xfrm>
                <a:off x="2049" y="3216"/>
                <a:ext cx="612" cy="212"/>
                <a:chOff x="2049" y="3216"/>
                <a:chExt cx="612" cy="212"/>
              </a:xfrm>
            </p:grpSpPr>
            <p:sp>
              <p:nvSpPr>
                <p:cNvPr id="26728" name="Text Box 92"/>
                <p:cNvSpPr txBox="1">
                  <a:spLocks noChangeArrowheads="1"/>
                </p:cNvSpPr>
                <p:nvPr/>
              </p:nvSpPr>
              <p:spPr bwMode="auto">
                <a:xfrm>
                  <a:off x="2261" y="3216"/>
                  <a:ext cx="18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2</a:t>
                  </a:r>
                </a:p>
              </p:txBody>
            </p:sp>
            <p:sp>
              <p:nvSpPr>
                <p:cNvPr id="26729" name="Text Box 93"/>
                <p:cNvSpPr txBox="1">
                  <a:spLocks noChangeArrowheads="1"/>
                </p:cNvSpPr>
                <p:nvPr/>
              </p:nvSpPr>
              <p:spPr bwMode="auto">
                <a:xfrm>
                  <a:off x="2438" y="3216"/>
                  <a:ext cx="22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-1</a:t>
                  </a:r>
                </a:p>
              </p:txBody>
            </p:sp>
            <p:sp>
              <p:nvSpPr>
                <p:cNvPr id="26730" name="Text Box 94"/>
                <p:cNvSpPr txBox="1">
                  <a:spLocks noChangeArrowheads="1"/>
                </p:cNvSpPr>
                <p:nvPr/>
              </p:nvSpPr>
              <p:spPr bwMode="auto">
                <a:xfrm>
                  <a:off x="2049" y="3216"/>
                  <a:ext cx="22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-1</a:t>
                  </a:r>
                </a:p>
              </p:txBody>
            </p:sp>
          </p:grpSp>
          <p:grpSp>
            <p:nvGrpSpPr>
              <p:cNvPr id="26723" name="Group 95"/>
              <p:cNvGrpSpPr>
                <a:grpSpLocks/>
              </p:cNvGrpSpPr>
              <p:nvPr/>
            </p:nvGrpSpPr>
            <p:grpSpPr bwMode="auto">
              <a:xfrm>
                <a:off x="2064" y="3024"/>
                <a:ext cx="576" cy="576"/>
                <a:chOff x="2064" y="3024"/>
                <a:chExt cx="576" cy="576"/>
              </a:xfrm>
            </p:grpSpPr>
            <p:sp>
              <p:nvSpPr>
                <p:cNvPr id="26724" name="Rectangle 96"/>
                <p:cNvSpPr>
                  <a:spLocks noChangeArrowheads="1"/>
                </p:cNvSpPr>
                <p:nvPr/>
              </p:nvSpPr>
              <p:spPr bwMode="auto">
                <a:xfrm>
                  <a:off x="2064" y="3024"/>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25" name="Rectangle 97"/>
                <p:cNvSpPr>
                  <a:spLocks noChangeArrowheads="1"/>
                </p:cNvSpPr>
                <p:nvPr/>
              </p:nvSpPr>
              <p:spPr bwMode="auto">
                <a:xfrm>
                  <a:off x="2064" y="3216"/>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26" name="Rectangle 98"/>
                <p:cNvSpPr>
                  <a:spLocks noChangeArrowheads="1"/>
                </p:cNvSpPr>
                <p:nvPr/>
              </p:nvSpPr>
              <p:spPr bwMode="auto">
                <a:xfrm>
                  <a:off x="2064" y="3408"/>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27" name="Rectangle 99"/>
                <p:cNvSpPr>
                  <a:spLocks noChangeArrowheads="1"/>
                </p:cNvSpPr>
                <p:nvPr/>
              </p:nvSpPr>
              <p:spPr bwMode="auto">
                <a:xfrm rot="5400000">
                  <a:off x="2064" y="3216"/>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grpSp>
        <p:grpSp>
          <p:nvGrpSpPr>
            <p:cNvPr id="26633" name="Group 124"/>
            <p:cNvGrpSpPr>
              <a:grpSpLocks/>
            </p:cNvGrpSpPr>
            <p:nvPr/>
          </p:nvGrpSpPr>
          <p:grpSpPr bwMode="auto">
            <a:xfrm>
              <a:off x="2571750" y="1447800"/>
              <a:ext cx="1676400" cy="1676400"/>
              <a:chOff x="1632" y="912"/>
              <a:chExt cx="1056" cy="1056"/>
            </a:xfrm>
          </p:grpSpPr>
          <p:sp>
            <p:nvSpPr>
              <p:cNvPr id="26666" name="Rectangle 125"/>
              <p:cNvSpPr>
                <a:spLocks noChangeArrowheads="1"/>
              </p:cNvSpPr>
              <p:nvPr/>
            </p:nvSpPr>
            <p:spPr bwMode="auto">
              <a:xfrm>
                <a:off x="1632" y="912"/>
                <a:ext cx="1056" cy="1056"/>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667" name="Rectangle 126"/>
              <p:cNvSpPr>
                <a:spLocks noChangeArrowheads="1"/>
              </p:cNvSpPr>
              <p:nvPr/>
            </p:nvSpPr>
            <p:spPr bwMode="auto">
              <a:xfrm>
                <a:off x="1920" y="1200"/>
                <a:ext cx="480" cy="48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668" name="Rectangle 127"/>
              <p:cNvSpPr>
                <a:spLocks noChangeArrowheads="1"/>
              </p:cNvSpPr>
              <p:nvPr/>
            </p:nvSpPr>
            <p:spPr bwMode="auto">
              <a:xfrm>
                <a:off x="2016" y="1200"/>
                <a:ext cx="288" cy="48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669" name="Rectangle 128"/>
              <p:cNvSpPr>
                <a:spLocks noChangeArrowheads="1"/>
              </p:cNvSpPr>
              <p:nvPr/>
            </p:nvSpPr>
            <p:spPr bwMode="auto">
              <a:xfrm>
                <a:off x="1824" y="1200"/>
                <a:ext cx="96" cy="480"/>
              </a:xfrm>
              <a:prstGeom prst="rect">
                <a:avLst/>
              </a:prstGeom>
              <a:solidFill>
                <a:srgbClr val="40404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670" name="Rectangle 129"/>
              <p:cNvSpPr>
                <a:spLocks noChangeArrowheads="1"/>
              </p:cNvSpPr>
              <p:nvPr/>
            </p:nvSpPr>
            <p:spPr bwMode="auto">
              <a:xfrm>
                <a:off x="2400" y="1200"/>
                <a:ext cx="96" cy="480"/>
              </a:xfrm>
              <a:prstGeom prst="rect">
                <a:avLst/>
              </a:prstGeom>
              <a:solidFill>
                <a:srgbClr val="40404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6671" name="Group 130"/>
              <p:cNvGrpSpPr>
                <a:grpSpLocks/>
              </p:cNvGrpSpPr>
              <p:nvPr/>
            </p:nvGrpSpPr>
            <p:grpSpPr bwMode="auto">
              <a:xfrm>
                <a:off x="1632" y="912"/>
                <a:ext cx="1056" cy="1056"/>
                <a:chOff x="1776" y="2160"/>
                <a:chExt cx="1056" cy="1056"/>
              </a:xfrm>
            </p:grpSpPr>
            <p:sp>
              <p:nvSpPr>
                <p:cNvPr id="26672" name="Line 131"/>
                <p:cNvSpPr>
                  <a:spLocks noChangeShapeType="1"/>
                </p:cNvSpPr>
                <p:nvPr/>
              </p:nvSpPr>
              <p:spPr bwMode="auto">
                <a:xfrm>
                  <a:off x="177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73" name="Line 132"/>
                <p:cNvSpPr>
                  <a:spLocks noChangeShapeType="1"/>
                </p:cNvSpPr>
                <p:nvPr/>
              </p:nvSpPr>
              <p:spPr bwMode="auto">
                <a:xfrm>
                  <a:off x="187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74" name="Line 133"/>
                <p:cNvSpPr>
                  <a:spLocks noChangeShapeType="1"/>
                </p:cNvSpPr>
                <p:nvPr/>
              </p:nvSpPr>
              <p:spPr bwMode="auto">
                <a:xfrm>
                  <a:off x="1968"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75" name="Line 134"/>
                <p:cNvSpPr>
                  <a:spLocks noChangeShapeType="1"/>
                </p:cNvSpPr>
                <p:nvPr/>
              </p:nvSpPr>
              <p:spPr bwMode="auto">
                <a:xfrm>
                  <a:off x="2064"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76" name="Line 135"/>
                <p:cNvSpPr>
                  <a:spLocks noChangeShapeType="1"/>
                </p:cNvSpPr>
                <p:nvPr/>
              </p:nvSpPr>
              <p:spPr bwMode="auto">
                <a:xfrm>
                  <a:off x="2160"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77" name="Line 136"/>
                <p:cNvSpPr>
                  <a:spLocks noChangeShapeType="1"/>
                </p:cNvSpPr>
                <p:nvPr/>
              </p:nvSpPr>
              <p:spPr bwMode="auto">
                <a:xfrm>
                  <a:off x="225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78" name="Line 137"/>
                <p:cNvSpPr>
                  <a:spLocks noChangeShapeType="1"/>
                </p:cNvSpPr>
                <p:nvPr/>
              </p:nvSpPr>
              <p:spPr bwMode="auto">
                <a:xfrm>
                  <a:off x="235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79" name="Line 138"/>
                <p:cNvSpPr>
                  <a:spLocks noChangeShapeType="1"/>
                </p:cNvSpPr>
                <p:nvPr/>
              </p:nvSpPr>
              <p:spPr bwMode="auto">
                <a:xfrm>
                  <a:off x="2448"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0" name="Line 139"/>
                <p:cNvSpPr>
                  <a:spLocks noChangeShapeType="1"/>
                </p:cNvSpPr>
                <p:nvPr/>
              </p:nvSpPr>
              <p:spPr bwMode="auto">
                <a:xfrm>
                  <a:off x="2544"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1" name="Line 140"/>
                <p:cNvSpPr>
                  <a:spLocks noChangeShapeType="1"/>
                </p:cNvSpPr>
                <p:nvPr/>
              </p:nvSpPr>
              <p:spPr bwMode="auto">
                <a:xfrm>
                  <a:off x="2640"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2" name="Line 141"/>
                <p:cNvSpPr>
                  <a:spLocks noChangeShapeType="1"/>
                </p:cNvSpPr>
                <p:nvPr/>
              </p:nvSpPr>
              <p:spPr bwMode="auto">
                <a:xfrm>
                  <a:off x="273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3" name="Line 142"/>
                <p:cNvSpPr>
                  <a:spLocks noChangeShapeType="1"/>
                </p:cNvSpPr>
                <p:nvPr/>
              </p:nvSpPr>
              <p:spPr bwMode="auto">
                <a:xfrm>
                  <a:off x="283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4" name="Line 143"/>
                <p:cNvSpPr>
                  <a:spLocks noChangeShapeType="1"/>
                </p:cNvSpPr>
                <p:nvPr/>
              </p:nvSpPr>
              <p:spPr bwMode="auto">
                <a:xfrm flipH="1">
                  <a:off x="1776" y="216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5" name="Line 144"/>
                <p:cNvSpPr>
                  <a:spLocks noChangeShapeType="1"/>
                </p:cNvSpPr>
                <p:nvPr/>
              </p:nvSpPr>
              <p:spPr bwMode="auto">
                <a:xfrm flipH="1">
                  <a:off x="1776" y="225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6" name="Line 145"/>
                <p:cNvSpPr>
                  <a:spLocks noChangeShapeType="1"/>
                </p:cNvSpPr>
                <p:nvPr/>
              </p:nvSpPr>
              <p:spPr bwMode="auto">
                <a:xfrm flipH="1">
                  <a:off x="1776" y="2352"/>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7" name="Line 146"/>
                <p:cNvSpPr>
                  <a:spLocks noChangeShapeType="1"/>
                </p:cNvSpPr>
                <p:nvPr/>
              </p:nvSpPr>
              <p:spPr bwMode="auto">
                <a:xfrm flipH="1">
                  <a:off x="1776" y="2448"/>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8" name="Line 147"/>
                <p:cNvSpPr>
                  <a:spLocks noChangeShapeType="1"/>
                </p:cNvSpPr>
                <p:nvPr/>
              </p:nvSpPr>
              <p:spPr bwMode="auto">
                <a:xfrm flipH="1">
                  <a:off x="1776" y="2544"/>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89" name="Line 148"/>
                <p:cNvSpPr>
                  <a:spLocks noChangeShapeType="1"/>
                </p:cNvSpPr>
                <p:nvPr/>
              </p:nvSpPr>
              <p:spPr bwMode="auto">
                <a:xfrm flipH="1">
                  <a:off x="1776" y="264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90" name="Line 149"/>
                <p:cNvSpPr>
                  <a:spLocks noChangeShapeType="1"/>
                </p:cNvSpPr>
                <p:nvPr/>
              </p:nvSpPr>
              <p:spPr bwMode="auto">
                <a:xfrm flipH="1">
                  <a:off x="1776" y="273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91" name="Line 150"/>
                <p:cNvSpPr>
                  <a:spLocks noChangeShapeType="1"/>
                </p:cNvSpPr>
                <p:nvPr/>
              </p:nvSpPr>
              <p:spPr bwMode="auto">
                <a:xfrm flipH="1">
                  <a:off x="1776" y="2832"/>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92" name="Line 151"/>
                <p:cNvSpPr>
                  <a:spLocks noChangeShapeType="1"/>
                </p:cNvSpPr>
                <p:nvPr/>
              </p:nvSpPr>
              <p:spPr bwMode="auto">
                <a:xfrm flipH="1">
                  <a:off x="1776" y="2928"/>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93" name="Line 152"/>
                <p:cNvSpPr>
                  <a:spLocks noChangeShapeType="1"/>
                </p:cNvSpPr>
                <p:nvPr/>
              </p:nvSpPr>
              <p:spPr bwMode="auto">
                <a:xfrm flipH="1">
                  <a:off x="1776" y="3024"/>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94" name="Line 153"/>
                <p:cNvSpPr>
                  <a:spLocks noChangeShapeType="1"/>
                </p:cNvSpPr>
                <p:nvPr/>
              </p:nvSpPr>
              <p:spPr bwMode="auto">
                <a:xfrm flipH="1">
                  <a:off x="1776" y="312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95" name="Line 154"/>
                <p:cNvSpPr>
                  <a:spLocks noChangeShapeType="1"/>
                </p:cNvSpPr>
                <p:nvPr/>
              </p:nvSpPr>
              <p:spPr bwMode="auto">
                <a:xfrm flipH="1">
                  <a:off x="1776" y="321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aphicFrame>
          <p:nvGraphicFramePr>
            <p:cNvPr id="193" name="Object 192"/>
            <p:cNvGraphicFramePr>
              <a:graphicFrameLocks noChangeAspect="1"/>
            </p:cNvGraphicFramePr>
            <p:nvPr>
              <p:extLst>
                <p:ext uri="{D42A27DB-BD31-4B8C-83A1-F6EECF244321}">
                  <p14:modId xmlns:p14="http://schemas.microsoft.com/office/powerpoint/2010/main" val="998366776"/>
                </p:ext>
              </p:extLst>
            </p:nvPr>
          </p:nvGraphicFramePr>
          <p:xfrm>
            <a:off x="2476500" y="3514725"/>
            <a:ext cx="1866900" cy="720725"/>
          </p:xfrm>
          <a:graphic>
            <a:graphicData uri="http://schemas.openxmlformats.org/presentationml/2006/ole">
              <mc:AlternateContent xmlns:mc="http://schemas.openxmlformats.org/markup-compatibility/2006">
                <mc:Choice xmlns:v="urn:schemas-microsoft-com:vml" Requires="v">
                  <p:oleObj spid="_x0000_s26975" name="Equation" r:id="rId3" imgW="1244520" imgH="482400" progId="Equation.DSMT4">
                    <p:embed/>
                  </p:oleObj>
                </mc:Choice>
                <mc:Fallback>
                  <p:oleObj name="Equation" r:id="rId3" imgW="1244520" imgH="482400" progId="Equation.DSMT4">
                    <p:embed/>
                    <p:pic>
                      <p:nvPicPr>
                        <p:cNvPr id="0" name=""/>
                        <p:cNvPicPr/>
                        <p:nvPr/>
                      </p:nvPicPr>
                      <p:blipFill>
                        <a:blip r:embed="rId4"/>
                        <a:stretch>
                          <a:fillRect/>
                        </a:stretch>
                      </p:blipFill>
                      <p:spPr>
                        <a:xfrm>
                          <a:off x="2476500" y="3514725"/>
                          <a:ext cx="1866900" cy="720725"/>
                        </a:xfrm>
                        <a:prstGeom prst="rect">
                          <a:avLst/>
                        </a:prstGeom>
                      </p:spPr>
                    </p:pic>
                  </p:oleObj>
                </mc:Fallback>
              </mc:AlternateContent>
            </a:graphicData>
          </a:graphic>
        </p:graphicFrame>
      </p:grpSp>
      <p:grpSp>
        <p:nvGrpSpPr>
          <p:cNvPr id="10" name="Group 9"/>
          <p:cNvGrpSpPr/>
          <p:nvPr/>
        </p:nvGrpSpPr>
        <p:grpSpPr>
          <a:xfrm>
            <a:off x="6715125" y="1447800"/>
            <a:ext cx="2057400" cy="4054475"/>
            <a:chOff x="6715125" y="1447800"/>
            <a:chExt cx="2057400" cy="4054475"/>
          </a:xfrm>
        </p:grpSpPr>
        <p:grpSp>
          <p:nvGrpSpPr>
            <p:cNvPr id="26699" name="Group 110"/>
            <p:cNvGrpSpPr>
              <a:grpSpLocks/>
            </p:cNvGrpSpPr>
            <p:nvPr/>
          </p:nvGrpSpPr>
          <p:grpSpPr bwMode="auto">
            <a:xfrm>
              <a:off x="7258050" y="4556125"/>
              <a:ext cx="971550" cy="946150"/>
              <a:chOff x="3774" y="3024"/>
              <a:chExt cx="612" cy="596"/>
            </a:xfrm>
          </p:grpSpPr>
          <p:grpSp>
            <p:nvGrpSpPr>
              <p:cNvPr id="26700" name="Group 111"/>
              <p:cNvGrpSpPr>
                <a:grpSpLocks/>
              </p:cNvGrpSpPr>
              <p:nvPr/>
            </p:nvGrpSpPr>
            <p:grpSpPr bwMode="auto">
              <a:xfrm>
                <a:off x="3792" y="3024"/>
                <a:ext cx="576" cy="576"/>
                <a:chOff x="2064" y="3024"/>
                <a:chExt cx="576" cy="576"/>
              </a:xfrm>
            </p:grpSpPr>
            <p:sp>
              <p:nvSpPr>
                <p:cNvPr id="26709" name="Rectangle 112"/>
                <p:cNvSpPr>
                  <a:spLocks noChangeArrowheads="1"/>
                </p:cNvSpPr>
                <p:nvPr/>
              </p:nvSpPr>
              <p:spPr bwMode="auto">
                <a:xfrm>
                  <a:off x="2064" y="3024"/>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10" name="Rectangle 113"/>
                <p:cNvSpPr>
                  <a:spLocks noChangeArrowheads="1"/>
                </p:cNvSpPr>
                <p:nvPr/>
              </p:nvSpPr>
              <p:spPr bwMode="auto">
                <a:xfrm>
                  <a:off x="2064" y="3216"/>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11" name="Rectangle 114"/>
                <p:cNvSpPr>
                  <a:spLocks noChangeArrowheads="1"/>
                </p:cNvSpPr>
                <p:nvPr/>
              </p:nvSpPr>
              <p:spPr bwMode="auto">
                <a:xfrm>
                  <a:off x="2064" y="3408"/>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12" name="Rectangle 115"/>
                <p:cNvSpPr>
                  <a:spLocks noChangeArrowheads="1"/>
                </p:cNvSpPr>
                <p:nvPr/>
              </p:nvSpPr>
              <p:spPr bwMode="auto">
                <a:xfrm rot="5400000">
                  <a:off x="2064" y="3216"/>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grpSp>
            <p:nvGrpSpPr>
              <p:cNvPr id="26701" name="Group 116"/>
              <p:cNvGrpSpPr>
                <a:grpSpLocks/>
              </p:cNvGrpSpPr>
              <p:nvPr/>
            </p:nvGrpSpPr>
            <p:grpSpPr bwMode="auto">
              <a:xfrm>
                <a:off x="3774" y="3206"/>
                <a:ext cx="612" cy="212"/>
                <a:chOff x="3774" y="3206"/>
                <a:chExt cx="612" cy="212"/>
              </a:xfrm>
            </p:grpSpPr>
            <p:sp>
              <p:nvSpPr>
                <p:cNvPr id="26706" name="Text Box 117"/>
                <p:cNvSpPr txBox="1">
                  <a:spLocks noChangeArrowheads="1"/>
                </p:cNvSpPr>
                <p:nvPr/>
              </p:nvSpPr>
              <p:spPr bwMode="auto">
                <a:xfrm>
                  <a:off x="3989" y="3206"/>
                  <a:ext cx="18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4</a:t>
                  </a:r>
                </a:p>
              </p:txBody>
            </p:sp>
            <p:sp>
              <p:nvSpPr>
                <p:cNvPr id="26707" name="Text Box 118"/>
                <p:cNvSpPr txBox="1">
                  <a:spLocks noChangeArrowheads="1"/>
                </p:cNvSpPr>
                <p:nvPr/>
              </p:nvSpPr>
              <p:spPr bwMode="auto">
                <a:xfrm>
                  <a:off x="4163" y="3206"/>
                  <a:ext cx="22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-1</a:t>
                  </a:r>
                </a:p>
              </p:txBody>
            </p:sp>
            <p:sp>
              <p:nvSpPr>
                <p:cNvPr id="26708" name="Text Box 119"/>
                <p:cNvSpPr txBox="1">
                  <a:spLocks noChangeArrowheads="1"/>
                </p:cNvSpPr>
                <p:nvPr/>
              </p:nvSpPr>
              <p:spPr bwMode="auto">
                <a:xfrm>
                  <a:off x="3774" y="3206"/>
                  <a:ext cx="22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-1</a:t>
                  </a:r>
                </a:p>
              </p:txBody>
            </p:sp>
          </p:grpSp>
          <p:grpSp>
            <p:nvGrpSpPr>
              <p:cNvPr id="26702" name="Group 120"/>
              <p:cNvGrpSpPr>
                <a:grpSpLocks/>
              </p:cNvGrpSpPr>
              <p:nvPr/>
            </p:nvGrpSpPr>
            <p:grpSpPr bwMode="auto">
              <a:xfrm>
                <a:off x="3969" y="3024"/>
                <a:ext cx="223" cy="596"/>
                <a:chOff x="3110" y="3062"/>
                <a:chExt cx="223" cy="596"/>
              </a:xfrm>
            </p:grpSpPr>
            <p:sp>
              <p:nvSpPr>
                <p:cNvPr id="26703" name="Text Box 121"/>
                <p:cNvSpPr txBox="1">
                  <a:spLocks noChangeArrowheads="1"/>
                </p:cNvSpPr>
                <p:nvPr/>
              </p:nvSpPr>
              <p:spPr bwMode="auto">
                <a:xfrm>
                  <a:off x="3140" y="3254"/>
                  <a:ext cx="148"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 </a:t>
                  </a:r>
                </a:p>
              </p:txBody>
            </p:sp>
            <p:sp>
              <p:nvSpPr>
                <p:cNvPr id="26704" name="Text Box 122"/>
                <p:cNvSpPr txBox="1">
                  <a:spLocks noChangeArrowheads="1"/>
                </p:cNvSpPr>
                <p:nvPr/>
              </p:nvSpPr>
              <p:spPr bwMode="auto">
                <a:xfrm>
                  <a:off x="3110" y="3446"/>
                  <a:ext cx="22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-1</a:t>
                  </a:r>
                </a:p>
              </p:txBody>
            </p:sp>
            <p:sp>
              <p:nvSpPr>
                <p:cNvPr id="26705" name="Text Box 123"/>
                <p:cNvSpPr txBox="1">
                  <a:spLocks noChangeArrowheads="1"/>
                </p:cNvSpPr>
                <p:nvPr/>
              </p:nvSpPr>
              <p:spPr bwMode="auto">
                <a:xfrm>
                  <a:off x="3110" y="3062"/>
                  <a:ext cx="22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-1</a:t>
                  </a:r>
                </a:p>
              </p:txBody>
            </p:sp>
          </p:grpSp>
        </p:grpSp>
        <p:grpSp>
          <p:nvGrpSpPr>
            <p:cNvPr id="26630" name="Group 30"/>
            <p:cNvGrpSpPr>
              <a:grpSpLocks/>
            </p:cNvGrpSpPr>
            <p:nvPr/>
          </p:nvGrpSpPr>
          <p:grpSpPr bwMode="auto">
            <a:xfrm>
              <a:off x="6905625" y="1447800"/>
              <a:ext cx="1676400" cy="1676400"/>
              <a:chOff x="4320" y="912"/>
              <a:chExt cx="1056" cy="1056"/>
            </a:xfrm>
          </p:grpSpPr>
          <p:sp>
            <p:nvSpPr>
              <p:cNvPr id="26749" name="Rectangle 31"/>
              <p:cNvSpPr>
                <a:spLocks noChangeArrowheads="1"/>
              </p:cNvSpPr>
              <p:nvPr/>
            </p:nvSpPr>
            <p:spPr bwMode="auto">
              <a:xfrm>
                <a:off x="4320" y="912"/>
                <a:ext cx="1056" cy="1056"/>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50" name="Rectangle 32"/>
              <p:cNvSpPr>
                <a:spLocks noChangeArrowheads="1"/>
              </p:cNvSpPr>
              <p:nvPr/>
            </p:nvSpPr>
            <p:spPr bwMode="auto">
              <a:xfrm>
                <a:off x="4608" y="1200"/>
                <a:ext cx="480" cy="48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6751" name="Group 33"/>
              <p:cNvGrpSpPr>
                <a:grpSpLocks/>
              </p:cNvGrpSpPr>
              <p:nvPr/>
            </p:nvGrpSpPr>
            <p:grpSpPr bwMode="auto">
              <a:xfrm>
                <a:off x="4608" y="1200"/>
                <a:ext cx="480" cy="480"/>
                <a:chOff x="4608" y="1200"/>
                <a:chExt cx="480" cy="480"/>
              </a:xfrm>
            </p:grpSpPr>
            <p:sp>
              <p:nvSpPr>
                <p:cNvPr id="26783" name="Rectangle 34"/>
                <p:cNvSpPr>
                  <a:spLocks noChangeArrowheads="1"/>
                </p:cNvSpPr>
                <p:nvPr/>
              </p:nvSpPr>
              <p:spPr bwMode="auto">
                <a:xfrm>
                  <a:off x="4608" y="1584"/>
                  <a:ext cx="96" cy="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84" name="Rectangle 35"/>
                <p:cNvSpPr>
                  <a:spLocks noChangeArrowheads="1"/>
                </p:cNvSpPr>
                <p:nvPr/>
              </p:nvSpPr>
              <p:spPr bwMode="auto">
                <a:xfrm>
                  <a:off x="4992" y="1584"/>
                  <a:ext cx="96" cy="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85" name="Rectangle 36"/>
                <p:cNvSpPr>
                  <a:spLocks noChangeArrowheads="1"/>
                </p:cNvSpPr>
                <p:nvPr/>
              </p:nvSpPr>
              <p:spPr bwMode="auto">
                <a:xfrm>
                  <a:off x="4992" y="1200"/>
                  <a:ext cx="96" cy="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86" name="Rectangle 37"/>
                <p:cNvSpPr>
                  <a:spLocks noChangeArrowheads="1"/>
                </p:cNvSpPr>
                <p:nvPr/>
              </p:nvSpPr>
              <p:spPr bwMode="auto">
                <a:xfrm>
                  <a:off x="4608" y="1200"/>
                  <a:ext cx="96" cy="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sp>
            <p:nvSpPr>
              <p:cNvPr id="26752" name="Rectangle 38"/>
              <p:cNvSpPr>
                <a:spLocks noChangeArrowheads="1"/>
              </p:cNvSpPr>
              <p:nvPr/>
            </p:nvSpPr>
            <p:spPr bwMode="auto">
              <a:xfrm>
                <a:off x="4704" y="1296"/>
                <a:ext cx="288" cy="288"/>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53" name="Rectangle 39"/>
              <p:cNvSpPr>
                <a:spLocks noChangeArrowheads="1"/>
              </p:cNvSpPr>
              <p:nvPr/>
            </p:nvSpPr>
            <p:spPr bwMode="auto">
              <a:xfrm>
                <a:off x="4512" y="1200"/>
                <a:ext cx="96" cy="480"/>
              </a:xfrm>
              <a:prstGeom prst="rect">
                <a:avLst/>
              </a:prstGeom>
              <a:solidFill>
                <a:srgbClr val="40404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54" name="Rectangle 40"/>
              <p:cNvSpPr>
                <a:spLocks noChangeArrowheads="1"/>
              </p:cNvSpPr>
              <p:nvPr/>
            </p:nvSpPr>
            <p:spPr bwMode="auto">
              <a:xfrm>
                <a:off x="5088" y="1200"/>
                <a:ext cx="96" cy="480"/>
              </a:xfrm>
              <a:prstGeom prst="rect">
                <a:avLst/>
              </a:prstGeom>
              <a:solidFill>
                <a:srgbClr val="40404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55" name="Rectangle 41"/>
              <p:cNvSpPr>
                <a:spLocks noChangeArrowheads="1"/>
              </p:cNvSpPr>
              <p:nvPr/>
            </p:nvSpPr>
            <p:spPr bwMode="auto">
              <a:xfrm>
                <a:off x="4704" y="1296"/>
                <a:ext cx="288" cy="288"/>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56" name="Rectangle 42"/>
              <p:cNvSpPr>
                <a:spLocks noChangeArrowheads="1"/>
              </p:cNvSpPr>
              <p:nvPr/>
            </p:nvSpPr>
            <p:spPr bwMode="auto">
              <a:xfrm>
                <a:off x="4608" y="1104"/>
                <a:ext cx="480" cy="96"/>
              </a:xfrm>
              <a:prstGeom prst="rect">
                <a:avLst/>
              </a:prstGeom>
              <a:solidFill>
                <a:srgbClr val="40404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57" name="Rectangle 43"/>
              <p:cNvSpPr>
                <a:spLocks noChangeArrowheads="1"/>
              </p:cNvSpPr>
              <p:nvPr/>
            </p:nvSpPr>
            <p:spPr bwMode="auto">
              <a:xfrm>
                <a:off x="4608" y="1680"/>
                <a:ext cx="480" cy="96"/>
              </a:xfrm>
              <a:prstGeom prst="rect">
                <a:avLst/>
              </a:prstGeom>
              <a:solidFill>
                <a:srgbClr val="40404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6758" name="Group 44"/>
              <p:cNvGrpSpPr>
                <a:grpSpLocks/>
              </p:cNvGrpSpPr>
              <p:nvPr/>
            </p:nvGrpSpPr>
            <p:grpSpPr bwMode="auto">
              <a:xfrm>
                <a:off x="4320" y="912"/>
                <a:ext cx="1056" cy="1056"/>
                <a:chOff x="1776" y="2160"/>
                <a:chExt cx="1056" cy="1056"/>
              </a:xfrm>
            </p:grpSpPr>
            <p:sp>
              <p:nvSpPr>
                <p:cNvPr id="26759" name="Line 45"/>
                <p:cNvSpPr>
                  <a:spLocks noChangeShapeType="1"/>
                </p:cNvSpPr>
                <p:nvPr/>
              </p:nvSpPr>
              <p:spPr bwMode="auto">
                <a:xfrm>
                  <a:off x="177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0" name="Line 46"/>
                <p:cNvSpPr>
                  <a:spLocks noChangeShapeType="1"/>
                </p:cNvSpPr>
                <p:nvPr/>
              </p:nvSpPr>
              <p:spPr bwMode="auto">
                <a:xfrm>
                  <a:off x="187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1" name="Line 47"/>
                <p:cNvSpPr>
                  <a:spLocks noChangeShapeType="1"/>
                </p:cNvSpPr>
                <p:nvPr/>
              </p:nvSpPr>
              <p:spPr bwMode="auto">
                <a:xfrm>
                  <a:off x="1968"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2" name="Line 48"/>
                <p:cNvSpPr>
                  <a:spLocks noChangeShapeType="1"/>
                </p:cNvSpPr>
                <p:nvPr/>
              </p:nvSpPr>
              <p:spPr bwMode="auto">
                <a:xfrm>
                  <a:off x="2064"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3" name="Line 49"/>
                <p:cNvSpPr>
                  <a:spLocks noChangeShapeType="1"/>
                </p:cNvSpPr>
                <p:nvPr/>
              </p:nvSpPr>
              <p:spPr bwMode="auto">
                <a:xfrm>
                  <a:off x="2160"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4" name="Line 50"/>
                <p:cNvSpPr>
                  <a:spLocks noChangeShapeType="1"/>
                </p:cNvSpPr>
                <p:nvPr/>
              </p:nvSpPr>
              <p:spPr bwMode="auto">
                <a:xfrm>
                  <a:off x="225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5" name="Line 51"/>
                <p:cNvSpPr>
                  <a:spLocks noChangeShapeType="1"/>
                </p:cNvSpPr>
                <p:nvPr/>
              </p:nvSpPr>
              <p:spPr bwMode="auto">
                <a:xfrm>
                  <a:off x="235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6" name="Line 52"/>
                <p:cNvSpPr>
                  <a:spLocks noChangeShapeType="1"/>
                </p:cNvSpPr>
                <p:nvPr/>
              </p:nvSpPr>
              <p:spPr bwMode="auto">
                <a:xfrm>
                  <a:off x="2448"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7" name="Line 53"/>
                <p:cNvSpPr>
                  <a:spLocks noChangeShapeType="1"/>
                </p:cNvSpPr>
                <p:nvPr/>
              </p:nvSpPr>
              <p:spPr bwMode="auto">
                <a:xfrm>
                  <a:off x="2544"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8" name="Line 54"/>
                <p:cNvSpPr>
                  <a:spLocks noChangeShapeType="1"/>
                </p:cNvSpPr>
                <p:nvPr/>
              </p:nvSpPr>
              <p:spPr bwMode="auto">
                <a:xfrm>
                  <a:off x="2640"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69" name="Line 55"/>
                <p:cNvSpPr>
                  <a:spLocks noChangeShapeType="1"/>
                </p:cNvSpPr>
                <p:nvPr/>
              </p:nvSpPr>
              <p:spPr bwMode="auto">
                <a:xfrm>
                  <a:off x="273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0" name="Line 56"/>
                <p:cNvSpPr>
                  <a:spLocks noChangeShapeType="1"/>
                </p:cNvSpPr>
                <p:nvPr/>
              </p:nvSpPr>
              <p:spPr bwMode="auto">
                <a:xfrm>
                  <a:off x="283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1" name="Line 57"/>
                <p:cNvSpPr>
                  <a:spLocks noChangeShapeType="1"/>
                </p:cNvSpPr>
                <p:nvPr/>
              </p:nvSpPr>
              <p:spPr bwMode="auto">
                <a:xfrm flipH="1">
                  <a:off x="1776" y="216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2" name="Line 58"/>
                <p:cNvSpPr>
                  <a:spLocks noChangeShapeType="1"/>
                </p:cNvSpPr>
                <p:nvPr/>
              </p:nvSpPr>
              <p:spPr bwMode="auto">
                <a:xfrm flipH="1">
                  <a:off x="1776" y="225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3" name="Line 59"/>
                <p:cNvSpPr>
                  <a:spLocks noChangeShapeType="1"/>
                </p:cNvSpPr>
                <p:nvPr/>
              </p:nvSpPr>
              <p:spPr bwMode="auto">
                <a:xfrm flipH="1">
                  <a:off x="1776" y="2352"/>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4" name="Line 60"/>
                <p:cNvSpPr>
                  <a:spLocks noChangeShapeType="1"/>
                </p:cNvSpPr>
                <p:nvPr/>
              </p:nvSpPr>
              <p:spPr bwMode="auto">
                <a:xfrm flipH="1">
                  <a:off x="1776" y="2448"/>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5" name="Line 61"/>
                <p:cNvSpPr>
                  <a:spLocks noChangeShapeType="1"/>
                </p:cNvSpPr>
                <p:nvPr/>
              </p:nvSpPr>
              <p:spPr bwMode="auto">
                <a:xfrm flipH="1">
                  <a:off x="1776" y="2544"/>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6" name="Line 62"/>
                <p:cNvSpPr>
                  <a:spLocks noChangeShapeType="1"/>
                </p:cNvSpPr>
                <p:nvPr/>
              </p:nvSpPr>
              <p:spPr bwMode="auto">
                <a:xfrm flipH="1">
                  <a:off x="1776" y="264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7" name="Line 63"/>
                <p:cNvSpPr>
                  <a:spLocks noChangeShapeType="1"/>
                </p:cNvSpPr>
                <p:nvPr/>
              </p:nvSpPr>
              <p:spPr bwMode="auto">
                <a:xfrm flipH="1">
                  <a:off x="1776" y="273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8" name="Line 64"/>
                <p:cNvSpPr>
                  <a:spLocks noChangeShapeType="1"/>
                </p:cNvSpPr>
                <p:nvPr/>
              </p:nvSpPr>
              <p:spPr bwMode="auto">
                <a:xfrm flipH="1">
                  <a:off x="1776" y="2832"/>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79" name="Line 65"/>
                <p:cNvSpPr>
                  <a:spLocks noChangeShapeType="1"/>
                </p:cNvSpPr>
                <p:nvPr/>
              </p:nvSpPr>
              <p:spPr bwMode="auto">
                <a:xfrm flipH="1">
                  <a:off x="1776" y="2928"/>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80" name="Line 66"/>
                <p:cNvSpPr>
                  <a:spLocks noChangeShapeType="1"/>
                </p:cNvSpPr>
                <p:nvPr/>
              </p:nvSpPr>
              <p:spPr bwMode="auto">
                <a:xfrm flipH="1">
                  <a:off x="1776" y="3024"/>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81" name="Line 67"/>
                <p:cNvSpPr>
                  <a:spLocks noChangeShapeType="1"/>
                </p:cNvSpPr>
                <p:nvPr/>
              </p:nvSpPr>
              <p:spPr bwMode="auto">
                <a:xfrm flipH="1">
                  <a:off x="1776" y="312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82" name="Line 68"/>
                <p:cNvSpPr>
                  <a:spLocks noChangeShapeType="1"/>
                </p:cNvSpPr>
                <p:nvPr/>
              </p:nvSpPr>
              <p:spPr bwMode="auto">
                <a:xfrm flipH="1">
                  <a:off x="1776" y="321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aphicFrame>
          <p:nvGraphicFramePr>
            <p:cNvPr id="195" name="Object 194"/>
            <p:cNvGraphicFramePr>
              <a:graphicFrameLocks noChangeAspect="1"/>
            </p:cNvGraphicFramePr>
            <p:nvPr>
              <p:extLst>
                <p:ext uri="{D42A27DB-BD31-4B8C-83A1-F6EECF244321}">
                  <p14:modId xmlns:p14="http://schemas.microsoft.com/office/powerpoint/2010/main" val="1845171817"/>
                </p:ext>
              </p:extLst>
            </p:nvPr>
          </p:nvGraphicFramePr>
          <p:xfrm>
            <a:off x="6715125" y="3352800"/>
            <a:ext cx="2057400" cy="1044575"/>
          </p:xfrm>
          <a:graphic>
            <a:graphicData uri="http://schemas.openxmlformats.org/presentationml/2006/ole">
              <mc:AlternateContent xmlns:mc="http://schemas.openxmlformats.org/markup-compatibility/2006">
                <mc:Choice xmlns:v="urn:schemas-microsoft-com:vml" Requires="v">
                  <p:oleObj spid="_x0000_s26976" name="Equation" r:id="rId5" imgW="1371600" imgH="698400" progId="Equation.DSMT4">
                    <p:embed/>
                  </p:oleObj>
                </mc:Choice>
                <mc:Fallback>
                  <p:oleObj name="Equation" r:id="rId5" imgW="1371600" imgH="698400" progId="Equation.DSMT4">
                    <p:embed/>
                    <p:pic>
                      <p:nvPicPr>
                        <p:cNvPr id="0" name=""/>
                        <p:cNvPicPr/>
                        <p:nvPr/>
                      </p:nvPicPr>
                      <p:blipFill>
                        <a:blip r:embed="rId6"/>
                        <a:stretch>
                          <a:fillRect/>
                        </a:stretch>
                      </p:blipFill>
                      <p:spPr>
                        <a:xfrm>
                          <a:off x="6715125" y="3352800"/>
                          <a:ext cx="2057400" cy="1044575"/>
                        </a:xfrm>
                        <a:prstGeom prst="rect">
                          <a:avLst/>
                        </a:prstGeom>
                      </p:spPr>
                    </p:pic>
                  </p:oleObj>
                </mc:Fallback>
              </mc:AlternateContent>
            </a:graphicData>
          </a:graphic>
        </p:graphicFrame>
      </p:grpSp>
      <p:grpSp>
        <p:nvGrpSpPr>
          <p:cNvPr id="9" name="Group 8"/>
          <p:cNvGrpSpPr/>
          <p:nvPr/>
        </p:nvGrpSpPr>
        <p:grpSpPr>
          <a:xfrm>
            <a:off x="4397025" y="1447800"/>
            <a:ext cx="2337499" cy="4743510"/>
            <a:chOff x="4397025" y="1447800"/>
            <a:chExt cx="2337499" cy="4743510"/>
          </a:xfrm>
        </p:grpSpPr>
        <p:grpSp>
          <p:nvGrpSpPr>
            <p:cNvPr id="26698" name="Group 100"/>
            <p:cNvGrpSpPr>
              <a:grpSpLocks/>
            </p:cNvGrpSpPr>
            <p:nvPr/>
          </p:nvGrpSpPr>
          <p:grpSpPr bwMode="auto">
            <a:xfrm>
              <a:off x="5108574" y="4556125"/>
              <a:ext cx="914400" cy="946150"/>
              <a:chOff x="2928" y="3062"/>
              <a:chExt cx="576" cy="596"/>
            </a:xfrm>
          </p:grpSpPr>
          <p:grpSp>
            <p:nvGrpSpPr>
              <p:cNvPr id="26713" name="Group 101"/>
              <p:cNvGrpSpPr>
                <a:grpSpLocks/>
              </p:cNvGrpSpPr>
              <p:nvPr/>
            </p:nvGrpSpPr>
            <p:grpSpPr bwMode="auto">
              <a:xfrm>
                <a:off x="3110" y="3062"/>
                <a:ext cx="223" cy="596"/>
                <a:chOff x="3110" y="3062"/>
                <a:chExt cx="223" cy="596"/>
              </a:xfrm>
            </p:grpSpPr>
            <p:sp>
              <p:nvSpPr>
                <p:cNvPr id="26719" name="Text Box 102"/>
                <p:cNvSpPr txBox="1">
                  <a:spLocks noChangeArrowheads="1"/>
                </p:cNvSpPr>
                <p:nvPr/>
              </p:nvSpPr>
              <p:spPr bwMode="auto">
                <a:xfrm>
                  <a:off x="3140" y="3254"/>
                  <a:ext cx="18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2</a:t>
                  </a:r>
                </a:p>
              </p:txBody>
            </p:sp>
            <p:sp>
              <p:nvSpPr>
                <p:cNvPr id="26720" name="Text Box 103"/>
                <p:cNvSpPr txBox="1">
                  <a:spLocks noChangeArrowheads="1"/>
                </p:cNvSpPr>
                <p:nvPr/>
              </p:nvSpPr>
              <p:spPr bwMode="auto">
                <a:xfrm>
                  <a:off x="3110" y="3446"/>
                  <a:ext cx="22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-1</a:t>
                  </a:r>
                </a:p>
              </p:txBody>
            </p:sp>
            <p:sp>
              <p:nvSpPr>
                <p:cNvPr id="26721" name="Text Box 104"/>
                <p:cNvSpPr txBox="1">
                  <a:spLocks noChangeArrowheads="1"/>
                </p:cNvSpPr>
                <p:nvPr/>
              </p:nvSpPr>
              <p:spPr bwMode="auto">
                <a:xfrm>
                  <a:off x="3110" y="3062"/>
                  <a:ext cx="22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latin typeface="Times New Roman" pitchFamily="18" charset="0"/>
                    </a:rPr>
                    <a:t>-1</a:t>
                  </a:r>
                </a:p>
              </p:txBody>
            </p:sp>
          </p:grpSp>
          <p:grpSp>
            <p:nvGrpSpPr>
              <p:cNvPr id="26714" name="Group 105"/>
              <p:cNvGrpSpPr>
                <a:grpSpLocks/>
              </p:cNvGrpSpPr>
              <p:nvPr/>
            </p:nvGrpSpPr>
            <p:grpSpPr bwMode="auto">
              <a:xfrm>
                <a:off x="2928" y="3072"/>
                <a:ext cx="576" cy="576"/>
                <a:chOff x="2064" y="3024"/>
                <a:chExt cx="576" cy="576"/>
              </a:xfrm>
            </p:grpSpPr>
            <p:sp>
              <p:nvSpPr>
                <p:cNvPr id="26715" name="Rectangle 106"/>
                <p:cNvSpPr>
                  <a:spLocks noChangeArrowheads="1"/>
                </p:cNvSpPr>
                <p:nvPr/>
              </p:nvSpPr>
              <p:spPr bwMode="auto">
                <a:xfrm>
                  <a:off x="2064" y="3024"/>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16" name="Rectangle 107"/>
                <p:cNvSpPr>
                  <a:spLocks noChangeArrowheads="1"/>
                </p:cNvSpPr>
                <p:nvPr/>
              </p:nvSpPr>
              <p:spPr bwMode="auto">
                <a:xfrm>
                  <a:off x="2064" y="3216"/>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17" name="Rectangle 108"/>
                <p:cNvSpPr>
                  <a:spLocks noChangeArrowheads="1"/>
                </p:cNvSpPr>
                <p:nvPr/>
              </p:nvSpPr>
              <p:spPr bwMode="auto">
                <a:xfrm>
                  <a:off x="2064" y="3408"/>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18" name="Rectangle 109"/>
                <p:cNvSpPr>
                  <a:spLocks noChangeArrowheads="1"/>
                </p:cNvSpPr>
                <p:nvPr/>
              </p:nvSpPr>
              <p:spPr bwMode="auto">
                <a:xfrm rot="5400000">
                  <a:off x="2064" y="3216"/>
                  <a:ext cx="576" cy="192"/>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grpSp>
        <p:grpSp>
          <p:nvGrpSpPr>
            <p:cNvPr id="26634" name="Group 155"/>
            <p:cNvGrpSpPr>
              <a:grpSpLocks/>
            </p:cNvGrpSpPr>
            <p:nvPr/>
          </p:nvGrpSpPr>
          <p:grpSpPr bwMode="auto">
            <a:xfrm>
              <a:off x="4727574" y="1447800"/>
              <a:ext cx="1676400" cy="1676400"/>
              <a:chOff x="2976" y="912"/>
              <a:chExt cx="1056" cy="1056"/>
            </a:xfrm>
          </p:grpSpPr>
          <p:sp>
            <p:nvSpPr>
              <p:cNvPr id="26636" name="Rectangle 156"/>
              <p:cNvSpPr>
                <a:spLocks noChangeArrowheads="1"/>
              </p:cNvSpPr>
              <p:nvPr/>
            </p:nvSpPr>
            <p:spPr bwMode="auto">
              <a:xfrm>
                <a:off x="2976" y="912"/>
                <a:ext cx="1056" cy="1056"/>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637" name="Rectangle 157"/>
              <p:cNvSpPr>
                <a:spLocks noChangeArrowheads="1"/>
              </p:cNvSpPr>
              <p:nvPr/>
            </p:nvSpPr>
            <p:spPr bwMode="auto">
              <a:xfrm>
                <a:off x="3264" y="1200"/>
                <a:ext cx="480" cy="48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638" name="Rectangle 158"/>
              <p:cNvSpPr>
                <a:spLocks noChangeArrowheads="1"/>
              </p:cNvSpPr>
              <p:nvPr/>
            </p:nvSpPr>
            <p:spPr bwMode="auto">
              <a:xfrm>
                <a:off x="3264" y="1296"/>
                <a:ext cx="480" cy="288"/>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639" name="Rectangle 159"/>
              <p:cNvSpPr>
                <a:spLocks noChangeArrowheads="1"/>
              </p:cNvSpPr>
              <p:nvPr/>
            </p:nvSpPr>
            <p:spPr bwMode="auto">
              <a:xfrm>
                <a:off x="3264" y="1104"/>
                <a:ext cx="480" cy="96"/>
              </a:xfrm>
              <a:prstGeom prst="rect">
                <a:avLst/>
              </a:prstGeom>
              <a:solidFill>
                <a:srgbClr val="40404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640" name="Rectangle 160"/>
              <p:cNvSpPr>
                <a:spLocks noChangeArrowheads="1"/>
              </p:cNvSpPr>
              <p:nvPr/>
            </p:nvSpPr>
            <p:spPr bwMode="auto">
              <a:xfrm>
                <a:off x="3264" y="1680"/>
                <a:ext cx="480" cy="96"/>
              </a:xfrm>
              <a:prstGeom prst="rect">
                <a:avLst/>
              </a:prstGeom>
              <a:solidFill>
                <a:srgbClr val="40404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6641" name="Group 161"/>
              <p:cNvGrpSpPr>
                <a:grpSpLocks/>
              </p:cNvGrpSpPr>
              <p:nvPr/>
            </p:nvGrpSpPr>
            <p:grpSpPr bwMode="auto">
              <a:xfrm>
                <a:off x="2976" y="912"/>
                <a:ext cx="1056" cy="1056"/>
                <a:chOff x="1776" y="2160"/>
                <a:chExt cx="1056" cy="1056"/>
              </a:xfrm>
            </p:grpSpPr>
            <p:sp>
              <p:nvSpPr>
                <p:cNvPr id="26642" name="Line 162"/>
                <p:cNvSpPr>
                  <a:spLocks noChangeShapeType="1"/>
                </p:cNvSpPr>
                <p:nvPr/>
              </p:nvSpPr>
              <p:spPr bwMode="auto">
                <a:xfrm>
                  <a:off x="177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3" name="Line 163"/>
                <p:cNvSpPr>
                  <a:spLocks noChangeShapeType="1"/>
                </p:cNvSpPr>
                <p:nvPr/>
              </p:nvSpPr>
              <p:spPr bwMode="auto">
                <a:xfrm>
                  <a:off x="187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4" name="Line 164"/>
                <p:cNvSpPr>
                  <a:spLocks noChangeShapeType="1"/>
                </p:cNvSpPr>
                <p:nvPr/>
              </p:nvSpPr>
              <p:spPr bwMode="auto">
                <a:xfrm>
                  <a:off x="1968"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5" name="Line 165"/>
                <p:cNvSpPr>
                  <a:spLocks noChangeShapeType="1"/>
                </p:cNvSpPr>
                <p:nvPr/>
              </p:nvSpPr>
              <p:spPr bwMode="auto">
                <a:xfrm>
                  <a:off x="2064"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6" name="Line 166"/>
                <p:cNvSpPr>
                  <a:spLocks noChangeShapeType="1"/>
                </p:cNvSpPr>
                <p:nvPr/>
              </p:nvSpPr>
              <p:spPr bwMode="auto">
                <a:xfrm>
                  <a:off x="2160"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7" name="Line 167"/>
                <p:cNvSpPr>
                  <a:spLocks noChangeShapeType="1"/>
                </p:cNvSpPr>
                <p:nvPr/>
              </p:nvSpPr>
              <p:spPr bwMode="auto">
                <a:xfrm>
                  <a:off x="225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8" name="Line 168"/>
                <p:cNvSpPr>
                  <a:spLocks noChangeShapeType="1"/>
                </p:cNvSpPr>
                <p:nvPr/>
              </p:nvSpPr>
              <p:spPr bwMode="auto">
                <a:xfrm>
                  <a:off x="235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9" name="Line 169"/>
                <p:cNvSpPr>
                  <a:spLocks noChangeShapeType="1"/>
                </p:cNvSpPr>
                <p:nvPr/>
              </p:nvSpPr>
              <p:spPr bwMode="auto">
                <a:xfrm>
                  <a:off x="2448"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0" name="Line 170"/>
                <p:cNvSpPr>
                  <a:spLocks noChangeShapeType="1"/>
                </p:cNvSpPr>
                <p:nvPr/>
              </p:nvSpPr>
              <p:spPr bwMode="auto">
                <a:xfrm>
                  <a:off x="2544"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1" name="Line 171"/>
                <p:cNvSpPr>
                  <a:spLocks noChangeShapeType="1"/>
                </p:cNvSpPr>
                <p:nvPr/>
              </p:nvSpPr>
              <p:spPr bwMode="auto">
                <a:xfrm>
                  <a:off x="2640"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2" name="Line 172"/>
                <p:cNvSpPr>
                  <a:spLocks noChangeShapeType="1"/>
                </p:cNvSpPr>
                <p:nvPr/>
              </p:nvSpPr>
              <p:spPr bwMode="auto">
                <a:xfrm>
                  <a:off x="273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3" name="Line 173"/>
                <p:cNvSpPr>
                  <a:spLocks noChangeShapeType="1"/>
                </p:cNvSpPr>
                <p:nvPr/>
              </p:nvSpPr>
              <p:spPr bwMode="auto">
                <a:xfrm>
                  <a:off x="283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4" name="Line 174"/>
                <p:cNvSpPr>
                  <a:spLocks noChangeShapeType="1"/>
                </p:cNvSpPr>
                <p:nvPr/>
              </p:nvSpPr>
              <p:spPr bwMode="auto">
                <a:xfrm flipH="1">
                  <a:off x="1776" y="216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5" name="Line 175"/>
                <p:cNvSpPr>
                  <a:spLocks noChangeShapeType="1"/>
                </p:cNvSpPr>
                <p:nvPr/>
              </p:nvSpPr>
              <p:spPr bwMode="auto">
                <a:xfrm flipH="1">
                  <a:off x="1776" y="225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6" name="Line 176"/>
                <p:cNvSpPr>
                  <a:spLocks noChangeShapeType="1"/>
                </p:cNvSpPr>
                <p:nvPr/>
              </p:nvSpPr>
              <p:spPr bwMode="auto">
                <a:xfrm flipH="1">
                  <a:off x="1776" y="2352"/>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7" name="Line 177"/>
                <p:cNvSpPr>
                  <a:spLocks noChangeShapeType="1"/>
                </p:cNvSpPr>
                <p:nvPr/>
              </p:nvSpPr>
              <p:spPr bwMode="auto">
                <a:xfrm flipH="1">
                  <a:off x="1776" y="2448"/>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8" name="Line 178"/>
                <p:cNvSpPr>
                  <a:spLocks noChangeShapeType="1"/>
                </p:cNvSpPr>
                <p:nvPr/>
              </p:nvSpPr>
              <p:spPr bwMode="auto">
                <a:xfrm flipH="1">
                  <a:off x="1776" y="2544"/>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59" name="Line 179"/>
                <p:cNvSpPr>
                  <a:spLocks noChangeShapeType="1"/>
                </p:cNvSpPr>
                <p:nvPr/>
              </p:nvSpPr>
              <p:spPr bwMode="auto">
                <a:xfrm flipH="1">
                  <a:off x="1776" y="264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60" name="Line 180"/>
                <p:cNvSpPr>
                  <a:spLocks noChangeShapeType="1"/>
                </p:cNvSpPr>
                <p:nvPr/>
              </p:nvSpPr>
              <p:spPr bwMode="auto">
                <a:xfrm flipH="1">
                  <a:off x="1776" y="273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61" name="Line 181"/>
                <p:cNvSpPr>
                  <a:spLocks noChangeShapeType="1"/>
                </p:cNvSpPr>
                <p:nvPr/>
              </p:nvSpPr>
              <p:spPr bwMode="auto">
                <a:xfrm flipH="1">
                  <a:off x="1776" y="2832"/>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62" name="Line 182"/>
                <p:cNvSpPr>
                  <a:spLocks noChangeShapeType="1"/>
                </p:cNvSpPr>
                <p:nvPr/>
              </p:nvSpPr>
              <p:spPr bwMode="auto">
                <a:xfrm flipH="1">
                  <a:off x="1776" y="2928"/>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63" name="Line 183"/>
                <p:cNvSpPr>
                  <a:spLocks noChangeShapeType="1"/>
                </p:cNvSpPr>
                <p:nvPr/>
              </p:nvSpPr>
              <p:spPr bwMode="auto">
                <a:xfrm flipH="1">
                  <a:off x="1776" y="3024"/>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64" name="Line 184"/>
                <p:cNvSpPr>
                  <a:spLocks noChangeShapeType="1"/>
                </p:cNvSpPr>
                <p:nvPr/>
              </p:nvSpPr>
              <p:spPr bwMode="auto">
                <a:xfrm flipH="1">
                  <a:off x="1776" y="312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65" name="Line 185"/>
                <p:cNvSpPr>
                  <a:spLocks noChangeShapeType="1"/>
                </p:cNvSpPr>
                <p:nvPr/>
              </p:nvSpPr>
              <p:spPr bwMode="auto">
                <a:xfrm flipH="1">
                  <a:off x="1776" y="321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aphicFrame>
          <p:nvGraphicFramePr>
            <p:cNvPr id="194" name="Object 193"/>
            <p:cNvGraphicFramePr>
              <a:graphicFrameLocks noChangeAspect="1"/>
            </p:cNvGraphicFramePr>
            <p:nvPr>
              <p:extLst>
                <p:ext uri="{D42A27DB-BD31-4B8C-83A1-F6EECF244321}">
                  <p14:modId xmlns:p14="http://schemas.microsoft.com/office/powerpoint/2010/main" val="2947781662"/>
                </p:ext>
              </p:extLst>
            </p:nvPr>
          </p:nvGraphicFramePr>
          <p:xfrm>
            <a:off x="4613274" y="3514725"/>
            <a:ext cx="1905000" cy="720725"/>
          </p:xfrm>
          <a:graphic>
            <a:graphicData uri="http://schemas.openxmlformats.org/presentationml/2006/ole">
              <mc:AlternateContent xmlns:mc="http://schemas.openxmlformats.org/markup-compatibility/2006">
                <mc:Choice xmlns:v="urn:schemas-microsoft-com:vml" Requires="v">
                  <p:oleObj spid="_x0000_s26977" name="Equation" r:id="rId7" imgW="1269720" imgH="482400" progId="Equation.DSMT4">
                    <p:embed/>
                  </p:oleObj>
                </mc:Choice>
                <mc:Fallback>
                  <p:oleObj name="Equation" r:id="rId7" imgW="1269720" imgH="482400" progId="Equation.DSMT4">
                    <p:embed/>
                    <p:pic>
                      <p:nvPicPr>
                        <p:cNvPr id="0" name=""/>
                        <p:cNvPicPr/>
                        <p:nvPr/>
                      </p:nvPicPr>
                      <p:blipFill>
                        <a:blip r:embed="rId8"/>
                        <a:stretch>
                          <a:fillRect/>
                        </a:stretch>
                      </p:blipFill>
                      <p:spPr>
                        <a:xfrm>
                          <a:off x="4613274" y="3514725"/>
                          <a:ext cx="1905000" cy="720725"/>
                        </a:xfrm>
                        <a:prstGeom prst="rect">
                          <a:avLst/>
                        </a:prstGeom>
                      </p:spPr>
                    </p:pic>
                  </p:oleObj>
                </mc:Fallback>
              </mc:AlternateContent>
            </a:graphicData>
          </a:graphic>
        </p:graphicFrame>
        <p:sp>
          <p:nvSpPr>
            <p:cNvPr id="201" name="Text Box 186"/>
            <p:cNvSpPr txBox="1">
              <a:spLocks noChangeArrowheads="1"/>
            </p:cNvSpPr>
            <p:nvPr/>
          </p:nvSpPr>
          <p:spPr bwMode="auto">
            <a:xfrm>
              <a:off x="4397025" y="5791200"/>
              <a:ext cx="2337499" cy="400110"/>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000" dirty="0" smtClean="0">
                  <a:latin typeface="Times New Roman" pitchFamily="18" charset="0"/>
                </a:rPr>
                <a:t>convolution matrices</a:t>
              </a:r>
              <a:endParaRPr lang="en-US" altLang="en-US" sz="2000" dirty="0">
                <a:latin typeface="Times New Roman" pitchFamily="18" charset="0"/>
              </a:endParaRPr>
            </a:p>
          </p:txBody>
        </p:sp>
      </p:grpSp>
      <p:grpSp>
        <p:nvGrpSpPr>
          <p:cNvPr id="7" name="Group 6"/>
          <p:cNvGrpSpPr/>
          <p:nvPr/>
        </p:nvGrpSpPr>
        <p:grpSpPr>
          <a:xfrm>
            <a:off x="457200" y="1447800"/>
            <a:ext cx="1676400" cy="4724400"/>
            <a:chOff x="457200" y="1447800"/>
            <a:chExt cx="1676400" cy="4724400"/>
          </a:xfrm>
        </p:grpSpPr>
        <p:grpSp>
          <p:nvGrpSpPr>
            <p:cNvPr id="6" name="Group 5"/>
            <p:cNvGrpSpPr/>
            <p:nvPr/>
          </p:nvGrpSpPr>
          <p:grpSpPr>
            <a:xfrm>
              <a:off x="876300" y="4419600"/>
              <a:ext cx="838200" cy="1219200"/>
              <a:chOff x="876300" y="4708525"/>
              <a:chExt cx="838200" cy="1219200"/>
            </a:xfrm>
          </p:grpSpPr>
          <p:sp>
            <p:nvSpPr>
              <p:cNvPr id="26731" name="Rectangle 76"/>
              <p:cNvSpPr>
                <a:spLocks noChangeArrowheads="1"/>
              </p:cNvSpPr>
              <p:nvPr/>
            </p:nvSpPr>
            <p:spPr bwMode="auto">
              <a:xfrm>
                <a:off x="876300" y="4708525"/>
                <a:ext cx="838200" cy="1219200"/>
              </a:xfrm>
              <a:prstGeom prst="rect">
                <a:avLst/>
              </a:prstGeom>
              <a:solidFill>
                <a:srgbClr val="EAEAEA"/>
              </a:solidFill>
              <a:ln w="9525">
                <a:solidFill>
                  <a:schemeClr val="bg2"/>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6732" name="Group 77"/>
              <p:cNvGrpSpPr>
                <a:grpSpLocks/>
              </p:cNvGrpSpPr>
              <p:nvPr/>
            </p:nvGrpSpPr>
            <p:grpSpPr bwMode="auto">
              <a:xfrm>
                <a:off x="1028700" y="4708525"/>
                <a:ext cx="661988" cy="1219200"/>
                <a:chOff x="1008" y="2784"/>
                <a:chExt cx="417" cy="768"/>
              </a:xfrm>
            </p:grpSpPr>
            <p:grpSp>
              <p:nvGrpSpPr>
                <p:cNvPr id="26733" name="Group 78"/>
                <p:cNvGrpSpPr>
                  <a:grpSpLocks/>
                </p:cNvGrpSpPr>
                <p:nvPr/>
              </p:nvGrpSpPr>
              <p:grpSpPr bwMode="auto">
                <a:xfrm>
                  <a:off x="1008" y="3168"/>
                  <a:ext cx="342" cy="192"/>
                  <a:chOff x="1008" y="3072"/>
                  <a:chExt cx="342" cy="192"/>
                </a:xfrm>
              </p:grpSpPr>
              <p:sp>
                <p:nvSpPr>
                  <p:cNvPr id="26743" name="Rectangle 79"/>
                  <p:cNvSpPr>
                    <a:spLocks noChangeArrowheads="1"/>
                  </p:cNvSpPr>
                  <p:nvPr/>
                </p:nvSpPr>
                <p:spPr bwMode="auto">
                  <a:xfrm>
                    <a:off x="1008" y="3120"/>
                    <a:ext cx="96" cy="96"/>
                  </a:xfrm>
                  <a:prstGeom prst="rect">
                    <a:avLst/>
                  </a:prstGeom>
                  <a:solidFill>
                    <a:srgbClr val="808080"/>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44" name="Text Box 80"/>
                  <p:cNvSpPr txBox="1">
                    <a:spLocks noChangeArrowheads="1"/>
                  </p:cNvSpPr>
                  <p:nvPr/>
                </p:nvSpPr>
                <p:spPr bwMode="auto">
                  <a:xfrm>
                    <a:off x="1178" y="3072"/>
                    <a:ext cx="172"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400">
                        <a:latin typeface="Times New Roman" pitchFamily="18" charset="0"/>
                      </a:rPr>
                      <a:t>0</a:t>
                    </a:r>
                  </a:p>
                </p:txBody>
              </p:sp>
            </p:grpSp>
            <p:grpSp>
              <p:nvGrpSpPr>
                <p:cNvPr id="26734" name="Group 81"/>
                <p:cNvGrpSpPr>
                  <a:grpSpLocks/>
                </p:cNvGrpSpPr>
                <p:nvPr/>
              </p:nvGrpSpPr>
              <p:grpSpPr bwMode="auto">
                <a:xfrm>
                  <a:off x="1008" y="2976"/>
                  <a:ext cx="398" cy="192"/>
                  <a:chOff x="1008" y="2784"/>
                  <a:chExt cx="398" cy="192"/>
                </a:xfrm>
              </p:grpSpPr>
              <p:sp>
                <p:nvSpPr>
                  <p:cNvPr id="26741" name="Rectangle 82"/>
                  <p:cNvSpPr>
                    <a:spLocks noChangeArrowheads="1"/>
                  </p:cNvSpPr>
                  <p:nvPr/>
                </p:nvSpPr>
                <p:spPr bwMode="auto">
                  <a:xfrm>
                    <a:off x="1008" y="2832"/>
                    <a:ext cx="96" cy="96"/>
                  </a:xfrm>
                  <a:prstGeom prst="rect">
                    <a:avLst/>
                  </a:prstGeom>
                  <a:solidFill>
                    <a:srgbClr val="C0C0C0"/>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42" name="Text Box 83"/>
                  <p:cNvSpPr txBox="1">
                    <a:spLocks noChangeArrowheads="1"/>
                  </p:cNvSpPr>
                  <p:nvPr/>
                </p:nvSpPr>
                <p:spPr bwMode="auto">
                  <a:xfrm>
                    <a:off x="1122" y="2784"/>
                    <a:ext cx="28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400" dirty="0">
                        <a:latin typeface="Times New Roman" pitchFamily="18" charset="0"/>
                      </a:rPr>
                      <a:t>255</a:t>
                    </a:r>
                  </a:p>
                </p:txBody>
              </p:sp>
            </p:grpSp>
            <p:grpSp>
              <p:nvGrpSpPr>
                <p:cNvPr id="26735" name="Group 84"/>
                <p:cNvGrpSpPr>
                  <a:grpSpLocks/>
                </p:cNvGrpSpPr>
                <p:nvPr/>
              </p:nvGrpSpPr>
              <p:grpSpPr bwMode="auto">
                <a:xfrm>
                  <a:off x="1008" y="3360"/>
                  <a:ext cx="417" cy="192"/>
                  <a:chOff x="1008" y="3360"/>
                  <a:chExt cx="417" cy="192"/>
                </a:xfrm>
              </p:grpSpPr>
              <p:sp>
                <p:nvSpPr>
                  <p:cNvPr id="26739" name="Rectangle 85"/>
                  <p:cNvSpPr>
                    <a:spLocks noChangeArrowheads="1"/>
                  </p:cNvSpPr>
                  <p:nvPr/>
                </p:nvSpPr>
                <p:spPr bwMode="auto">
                  <a:xfrm>
                    <a:off x="1008" y="3408"/>
                    <a:ext cx="96" cy="96"/>
                  </a:xfrm>
                  <a:prstGeom prst="rect">
                    <a:avLst/>
                  </a:prstGeom>
                  <a:solidFill>
                    <a:srgbClr val="404040"/>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40" name="Text Box 86"/>
                  <p:cNvSpPr txBox="1">
                    <a:spLocks noChangeArrowheads="1"/>
                  </p:cNvSpPr>
                  <p:nvPr/>
                </p:nvSpPr>
                <p:spPr bwMode="auto">
                  <a:xfrm>
                    <a:off x="1104" y="3360"/>
                    <a:ext cx="321"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400">
                        <a:latin typeface="Times New Roman" pitchFamily="18" charset="0"/>
                      </a:rPr>
                      <a:t>-255</a:t>
                    </a:r>
                  </a:p>
                </p:txBody>
              </p:sp>
            </p:grpSp>
            <p:grpSp>
              <p:nvGrpSpPr>
                <p:cNvPr id="26736" name="Group 87"/>
                <p:cNvGrpSpPr>
                  <a:grpSpLocks/>
                </p:cNvGrpSpPr>
                <p:nvPr/>
              </p:nvGrpSpPr>
              <p:grpSpPr bwMode="auto">
                <a:xfrm>
                  <a:off x="1008" y="2784"/>
                  <a:ext cx="398" cy="192"/>
                  <a:chOff x="1008" y="2784"/>
                  <a:chExt cx="398" cy="192"/>
                </a:xfrm>
              </p:grpSpPr>
              <p:sp>
                <p:nvSpPr>
                  <p:cNvPr id="26737" name="Rectangle 88"/>
                  <p:cNvSpPr>
                    <a:spLocks noChangeArrowheads="1"/>
                  </p:cNvSpPr>
                  <p:nvPr/>
                </p:nvSpPr>
                <p:spPr bwMode="auto">
                  <a:xfrm>
                    <a:off x="1008" y="2832"/>
                    <a:ext cx="96" cy="96"/>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38" name="Text Box 89"/>
                  <p:cNvSpPr txBox="1">
                    <a:spLocks noChangeArrowheads="1"/>
                  </p:cNvSpPr>
                  <p:nvPr/>
                </p:nvSpPr>
                <p:spPr bwMode="auto">
                  <a:xfrm>
                    <a:off x="1122" y="2784"/>
                    <a:ext cx="28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400">
                        <a:latin typeface="Times New Roman" pitchFamily="18" charset="0"/>
                      </a:rPr>
                      <a:t>510</a:t>
                    </a:r>
                  </a:p>
                </p:txBody>
              </p:sp>
            </p:grpSp>
          </p:grpSp>
        </p:grpSp>
        <p:grpSp>
          <p:nvGrpSpPr>
            <p:cNvPr id="26629" name="Group 2"/>
            <p:cNvGrpSpPr>
              <a:grpSpLocks/>
            </p:cNvGrpSpPr>
            <p:nvPr/>
          </p:nvGrpSpPr>
          <p:grpSpPr bwMode="auto">
            <a:xfrm>
              <a:off x="457200" y="1447800"/>
              <a:ext cx="1676400" cy="1676400"/>
              <a:chOff x="288" y="912"/>
              <a:chExt cx="1056" cy="1056"/>
            </a:xfrm>
          </p:grpSpPr>
          <p:sp>
            <p:nvSpPr>
              <p:cNvPr id="26787" name="Rectangle 3"/>
              <p:cNvSpPr>
                <a:spLocks noChangeArrowheads="1"/>
              </p:cNvSpPr>
              <p:nvPr/>
            </p:nvSpPr>
            <p:spPr bwMode="auto">
              <a:xfrm>
                <a:off x="288" y="912"/>
                <a:ext cx="1056" cy="1056"/>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6788" name="Rectangle 4"/>
              <p:cNvSpPr>
                <a:spLocks noChangeArrowheads="1"/>
              </p:cNvSpPr>
              <p:nvPr/>
            </p:nvSpPr>
            <p:spPr bwMode="auto">
              <a:xfrm>
                <a:off x="576" y="1200"/>
                <a:ext cx="480" cy="48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6789" name="Group 5"/>
              <p:cNvGrpSpPr>
                <a:grpSpLocks/>
              </p:cNvGrpSpPr>
              <p:nvPr/>
            </p:nvGrpSpPr>
            <p:grpSpPr bwMode="auto">
              <a:xfrm>
                <a:off x="288" y="912"/>
                <a:ext cx="1056" cy="1056"/>
                <a:chOff x="1776" y="2160"/>
                <a:chExt cx="1056" cy="1056"/>
              </a:xfrm>
            </p:grpSpPr>
            <p:sp>
              <p:nvSpPr>
                <p:cNvPr id="26790" name="Line 6"/>
                <p:cNvSpPr>
                  <a:spLocks noChangeShapeType="1"/>
                </p:cNvSpPr>
                <p:nvPr/>
              </p:nvSpPr>
              <p:spPr bwMode="auto">
                <a:xfrm>
                  <a:off x="177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91" name="Line 7"/>
                <p:cNvSpPr>
                  <a:spLocks noChangeShapeType="1"/>
                </p:cNvSpPr>
                <p:nvPr/>
              </p:nvSpPr>
              <p:spPr bwMode="auto">
                <a:xfrm>
                  <a:off x="187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92" name="Line 8"/>
                <p:cNvSpPr>
                  <a:spLocks noChangeShapeType="1"/>
                </p:cNvSpPr>
                <p:nvPr/>
              </p:nvSpPr>
              <p:spPr bwMode="auto">
                <a:xfrm>
                  <a:off x="1968"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93" name="Line 9"/>
                <p:cNvSpPr>
                  <a:spLocks noChangeShapeType="1"/>
                </p:cNvSpPr>
                <p:nvPr/>
              </p:nvSpPr>
              <p:spPr bwMode="auto">
                <a:xfrm>
                  <a:off x="2064"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94" name="Line 10"/>
                <p:cNvSpPr>
                  <a:spLocks noChangeShapeType="1"/>
                </p:cNvSpPr>
                <p:nvPr/>
              </p:nvSpPr>
              <p:spPr bwMode="auto">
                <a:xfrm>
                  <a:off x="2160"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95" name="Line 11"/>
                <p:cNvSpPr>
                  <a:spLocks noChangeShapeType="1"/>
                </p:cNvSpPr>
                <p:nvPr/>
              </p:nvSpPr>
              <p:spPr bwMode="auto">
                <a:xfrm>
                  <a:off x="225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96" name="Line 12"/>
                <p:cNvSpPr>
                  <a:spLocks noChangeShapeType="1"/>
                </p:cNvSpPr>
                <p:nvPr/>
              </p:nvSpPr>
              <p:spPr bwMode="auto">
                <a:xfrm>
                  <a:off x="235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97" name="Line 13"/>
                <p:cNvSpPr>
                  <a:spLocks noChangeShapeType="1"/>
                </p:cNvSpPr>
                <p:nvPr/>
              </p:nvSpPr>
              <p:spPr bwMode="auto">
                <a:xfrm>
                  <a:off x="2448"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98" name="Line 14"/>
                <p:cNvSpPr>
                  <a:spLocks noChangeShapeType="1"/>
                </p:cNvSpPr>
                <p:nvPr/>
              </p:nvSpPr>
              <p:spPr bwMode="auto">
                <a:xfrm>
                  <a:off x="2544"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99" name="Line 15"/>
                <p:cNvSpPr>
                  <a:spLocks noChangeShapeType="1"/>
                </p:cNvSpPr>
                <p:nvPr/>
              </p:nvSpPr>
              <p:spPr bwMode="auto">
                <a:xfrm>
                  <a:off x="2640"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0" name="Line 16"/>
                <p:cNvSpPr>
                  <a:spLocks noChangeShapeType="1"/>
                </p:cNvSpPr>
                <p:nvPr/>
              </p:nvSpPr>
              <p:spPr bwMode="auto">
                <a:xfrm>
                  <a:off x="2736"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1" name="Line 17"/>
                <p:cNvSpPr>
                  <a:spLocks noChangeShapeType="1"/>
                </p:cNvSpPr>
                <p:nvPr/>
              </p:nvSpPr>
              <p:spPr bwMode="auto">
                <a:xfrm>
                  <a:off x="2832" y="2160"/>
                  <a:ext cx="0" cy="105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2" name="Line 18"/>
                <p:cNvSpPr>
                  <a:spLocks noChangeShapeType="1"/>
                </p:cNvSpPr>
                <p:nvPr/>
              </p:nvSpPr>
              <p:spPr bwMode="auto">
                <a:xfrm flipH="1">
                  <a:off x="1776" y="216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3" name="Line 19"/>
                <p:cNvSpPr>
                  <a:spLocks noChangeShapeType="1"/>
                </p:cNvSpPr>
                <p:nvPr/>
              </p:nvSpPr>
              <p:spPr bwMode="auto">
                <a:xfrm flipH="1">
                  <a:off x="1776" y="225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4" name="Line 20"/>
                <p:cNvSpPr>
                  <a:spLocks noChangeShapeType="1"/>
                </p:cNvSpPr>
                <p:nvPr/>
              </p:nvSpPr>
              <p:spPr bwMode="auto">
                <a:xfrm flipH="1">
                  <a:off x="1776" y="2352"/>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5" name="Line 21"/>
                <p:cNvSpPr>
                  <a:spLocks noChangeShapeType="1"/>
                </p:cNvSpPr>
                <p:nvPr/>
              </p:nvSpPr>
              <p:spPr bwMode="auto">
                <a:xfrm flipH="1">
                  <a:off x="1776" y="2448"/>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6" name="Line 22"/>
                <p:cNvSpPr>
                  <a:spLocks noChangeShapeType="1"/>
                </p:cNvSpPr>
                <p:nvPr/>
              </p:nvSpPr>
              <p:spPr bwMode="auto">
                <a:xfrm flipH="1">
                  <a:off x="1776" y="2544"/>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7" name="Line 23"/>
                <p:cNvSpPr>
                  <a:spLocks noChangeShapeType="1"/>
                </p:cNvSpPr>
                <p:nvPr/>
              </p:nvSpPr>
              <p:spPr bwMode="auto">
                <a:xfrm flipH="1">
                  <a:off x="1776" y="264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8" name="Line 24"/>
                <p:cNvSpPr>
                  <a:spLocks noChangeShapeType="1"/>
                </p:cNvSpPr>
                <p:nvPr/>
              </p:nvSpPr>
              <p:spPr bwMode="auto">
                <a:xfrm flipH="1">
                  <a:off x="1776" y="273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09" name="Line 25"/>
                <p:cNvSpPr>
                  <a:spLocks noChangeShapeType="1"/>
                </p:cNvSpPr>
                <p:nvPr/>
              </p:nvSpPr>
              <p:spPr bwMode="auto">
                <a:xfrm flipH="1">
                  <a:off x="1776" y="2832"/>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10" name="Line 26"/>
                <p:cNvSpPr>
                  <a:spLocks noChangeShapeType="1"/>
                </p:cNvSpPr>
                <p:nvPr/>
              </p:nvSpPr>
              <p:spPr bwMode="auto">
                <a:xfrm flipH="1">
                  <a:off x="1776" y="2928"/>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11" name="Line 27"/>
                <p:cNvSpPr>
                  <a:spLocks noChangeShapeType="1"/>
                </p:cNvSpPr>
                <p:nvPr/>
              </p:nvSpPr>
              <p:spPr bwMode="auto">
                <a:xfrm flipH="1">
                  <a:off x="1776" y="3024"/>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12" name="Line 28"/>
                <p:cNvSpPr>
                  <a:spLocks noChangeShapeType="1"/>
                </p:cNvSpPr>
                <p:nvPr/>
              </p:nvSpPr>
              <p:spPr bwMode="auto">
                <a:xfrm flipH="1">
                  <a:off x="1776" y="3120"/>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13" name="Line 29"/>
                <p:cNvSpPr>
                  <a:spLocks noChangeShapeType="1"/>
                </p:cNvSpPr>
                <p:nvPr/>
              </p:nvSpPr>
              <p:spPr bwMode="auto">
                <a:xfrm flipH="1">
                  <a:off x="1776" y="3216"/>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aphicFrame>
          <p:nvGraphicFramePr>
            <p:cNvPr id="190" name="Object 189"/>
            <p:cNvGraphicFramePr>
              <a:graphicFrameLocks noChangeAspect="1"/>
            </p:cNvGraphicFramePr>
            <p:nvPr>
              <p:extLst>
                <p:ext uri="{D42A27DB-BD31-4B8C-83A1-F6EECF244321}">
                  <p14:modId xmlns:p14="http://schemas.microsoft.com/office/powerpoint/2010/main" val="2759049641"/>
                </p:ext>
              </p:extLst>
            </p:nvPr>
          </p:nvGraphicFramePr>
          <p:xfrm>
            <a:off x="952500" y="3684737"/>
            <a:ext cx="685800" cy="380700"/>
          </p:xfrm>
          <a:graphic>
            <a:graphicData uri="http://schemas.openxmlformats.org/presentationml/2006/ole">
              <mc:AlternateContent xmlns:mc="http://schemas.openxmlformats.org/markup-compatibility/2006">
                <mc:Choice xmlns:v="urn:schemas-microsoft-com:vml" Requires="v">
                  <p:oleObj spid="_x0000_s26978" name="Equation" r:id="rId9" imgW="457200" imgH="253800" progId="Equation.DSMT4">
                    <p:embed/>
                  </p:oleObj>
                </mc:Choice>
                <mc:Fallback>
                  <p:oleObj name="Equation" r:id="rId9" imgW="457200" imgH="253800" progId="Equation.DSMT4">
                    <p:embed/>
                    <p:pic>
                      <p:nvPicPr>
                        <p:cNvPr id="0" name=""/>
                        <p:cNvPicPr/>
                        <p:nvPr/>
                      </p:nvPicPr>
                      <p:blipFill>
                        <a:blip r:embed="rId10"/>
                        <a:stretch>
                          <a:fillRect/>
                        </a:stretch>
                      </p:blipFill>
                      <p:spPr>
                        <a:xfrm>
                          <a:off x="952500" y="3684737"/>
                          <a:ext cx="685800" cy="380700"/>
                        </a:xfrm>
                        <a:prstGeom prst="rect">
                          <a:avLst/>
                        </a:prstGeom>
                      </p:spPr>
                    </p:pic>
                  </p:oleObj>
                </mc:Fallback>
              </mc:AlternateContent>
            </a:graphicData>
          </a:graphic>
        </p:graphicFrame>
        <p:sp>
          <p:nvSpPr>
            <p:cNvPr id="202" name="Text Box 186"/>
            <p:cNvSpPr txBox="1">
              <a:spLocks noChangeArrowheads="1"/>
            </p:cNvSpPr>
            <p:nvPr/>
          </p:nvSpPr>
          <p:spPr bwMode="auto">
            <a:xfrm>
              <a:off x="861628" y="5772090"/>
              <a:ext cx="867545" cy="400110"/>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000" dirty="0" smtClean="0">
                  <a:latin typeface="Times New Roman" pitchFamily="18" charset="0"/>
                </a:rPr>
                <a:t>legend</a:t>
              </a:r>
              <a:endParaRPr lang="en-US" altLang="en-US" sz="2000" dirty="0">
                <a:latin typeface="Times New Roman" pitchFamily="18" charset="0"/>
              </a:endParaRPr>
            </a:p>
          </p:txBody>
        </p:sp>
      </p:grpSp>
      <p:sp>
        <p:nvSpPr>
          <p:cNvPr id="11" name="Date Placeholder 10"/>
          <p:cNvSpPr>
            <a:spLocks noGrp="1"/>
          </p:cNvSpPr>
          <p:nvPr>
            <p:ph type="dt" sz="half" idx="2"/>
          </p:nvPr>
        </p:nvSpPr>
        <p:spPr/>
        <p:txBody>
          <a:bodyPr/>
          <a:lstStyle/>
          <a:p>
            <a:pPr>
              <a:defRPr/>
            </a:pPr>
            <a:r>
              <a:rPr lang="en-US" smtClean="0"/>
              <a:t>20 October 2016</a:t>
            </a:r>
            <a:endParaRPr lang="en-US" dirty="0"/>
          </a:p>
        </p:txBody>
      </p:sp>
      <p:sp>
        <p:nvSpPr>
          <p:cNvPr id="12" name="Footer Placeholder 11"/>
          <p:cNvSpPr>
            <a:spLocks noGrp="1"/>
          </p:cNvSpPr>
          <p:nvPr>
            <p:ph type="ftr" sz="quarter" idx="3"/>
          </p:nvPr>
        </p:nvSpPr>
        <p:spPr/>
        <p:txBody>
          <a:bodyPr/>
          <a:lstStyle/>
          <a:p>
            <a:pPr>
              <a:defRPr/>
            </a:pPr>
            <a:r>
              <a:rPr lang="en-US" smtClean="0"/>
              <a:t>1999-2016 by Richard Alan Peters II</a:t>
            </a:r>
            <a:endParaRPr lang="en-US"/>
          </a:p>
        </p:txBody>
      </p:sp>
      <p:sp>
        <p:nvSpPr>
          <p:cNvPr id="13" name="Slide Number Placeholder 12"/>
          <p:cNvSpPr>
            <a:spLocks noGrp="1"/>
          </p:cNvSpPr>
          <p:nvPr>
            <p:ph type="sldNum" sz="quarter" idx="4"/>
          </p:nvPr>
        </p:nvSpPr>
        <p:spPr/>
        <p:txBody>
          <a:bodyPr/>
          <a:lstStyle/>
          <a:p>
            <a:pPr>
              <a:defRPr/>
            </a:pPr>
            <a:fld id="{9302CFF2-4115-47FF-9FC4-5205358A9ACF}" type="slidenum">
              <a:rPr lang="en-US" smtClean="0"/>
              <a:pPr>
                <a:defRPr/>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0"/>
            <a:ext cx="7772400" cy="723900"/>
          </a:xfrm>
        </p:spPr>
        <p:txBody>
          <a:bodyPr/>
          <a:lstStyle/>
          <a:p>
            <a:r>
              <a:rPr lang="en-US" sz="3200" dirty="0" smtClean="0"/>
              <a:t>A note on FBUD</a:t>
            </a:r>
            <a:r>
              <a:rPr lang="en-US" sz="3200" baseline="30000" dirty="0" smtClean="0"/>
              <a:t>*</a:t>
            </a:r>
            <a:r>
              <a:rPr lang="en-US" sz="3200" dirty="0" smtClean="0"/>
              <a:t> differences &amp; convolution</a:t>
            </a:r>
            <a:endParaRPr lang="en-US" sz="3200" dirty="0"/>
          </a:p>
        </p:txBody>
      </p:sp>
      <p:sp>
        <p:nvSpPr>
          <p:cNvPr id="7" name="TextBox 6"/>
          <p:cNvSpPr txBox="1"/>
          <p:nvPr/>
        </p:nvSpPr>
        <p:spPr>
          <a:xfrm>
            <a:off x="381000" y="5867400"/>
            <a:ext cx="3352800" cy="338554"/>
          </a:xfrm>
          <a:prstGeom prst="rect">
            <a:avLst/>
          </a:prstGeom>
          <a:noFill/>
        </p:spPr>
        <p:txBody>
          <a:bodyPr wrap="square" rtlCol="0">
            <a:spAutoFit/>
          </a:bodyPr>
          <a:lstStyle/>
          <a:p>
            <a:pPr algn="l"/>
            <a:r>
              <a:rPr lang="en-US" sz="1600" baseline="30000" dirty="0" smtClean="0">
                <a:latin typeface="+mj-lt"/>
              </a:rPr>
              <a:t>*</a:t>
            </a:r>
            <a:r>
              <a:rPr lang="en-US" sz="1600" dirty="0" smtClean="0">
                <a:latin typeface="+mj-lt"/>
              </a:rPr>
              <a:t>forward, backward, up, down</a:t>
            </a:r>
            <a:endParaRPr lang="en-US" sz="1600" dirty="0">
              <a:latin typeface="+mj-lt"/>
            </a:endParaRPr>
          </a:p>
        </p:txBody>
      </p:sp>
      <p:cxnSp>
        <p:nvCxnSpPr>
          <p:cNvPr id="9" name="Straight Connector 8"/>
          <p:cNvCxnSpPr/>
          <p:nvPr/>
        </p:nvCxnSpPr>
        <p:spPr bwMode="auto">
          <a:xfrm>
            <a:off x="381000" y="579120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246537" y="5334000"/>
            <a:ext cx="4307534" cy="338554"/>
          </a:xfrm>
          <a:prstGeom prst="rect">
            <a:avLst/>
          </a:prstGeom>
          <a:noFill/>
        </p:spPr>
        <p:txBody>
          <a:bodyPr wrap="square" rtlCol="0">
            <a:spAutoFit/>
          </a:bodyPr>
          <a:lstStyle/>
          <a:p>
            <a:r>
              <a:rPr lang="en-US" sz="1600" dirty="0" smtClean="0">
                <a:latin typeface="Calibri" panose="020F0502020204030204" pitchFamily="34" charset="0"/>
              </a:rPr>
              <a:t> A backward difference on </a:t>
            </a:r>
            <a:r>
              <a:rPr lang="en-US" sz="1600" b="1" dirty="0" smtClean="0">
                <a:latin typeface="+mj-lt"/>
              </a:rPr>
              <a:t>I</a:t>
            </a:r>
            <a:r>
              <a:rPr lang="en-US" sz="1600" b="1" dirty="0" smtClean="0">
                <a:latin typeface="Calibri" panose="020F0502020204030204" pitchFamily="34" charset="0"/>
              </a:rPr>
              <a:t> </a:t>
            </a:r>
            <a:r>
              <a:rPr lang="en-US" sz="1600" dirty="0" smtClean="0">
                <a:latin typeface="Calibri" panose="020F0502020204030204" pitchFamily="34" charset="0"/>
              </a:rPr>
              <a:t>is the same as</a:t>
            </a:r>
            <a:endParaRPr lang="en-US" sz="1600" dirty="0">
              <a:latin typeface="Calibri" panose="020F0502020204030204" pitchFamily="34" charset="0"/>
            </a:endParaRPr>
          </a:p>
        </p:txBody>
      </p:sp>
      <p:sp>
        <p:nvSpPr>
          <p:cNvPr id="13" name="TextBox 12"/>
          <p:cNvSpPr txBox="1"/>
          <p:nvPr/>
        </p:nvSpPr>
        <p:spPr>
          <a:xfrm>
            <a:off x="4800600" y="5334000"/>
            <a:ext cx="3895156" cy="584775"/>
          </a:xfrm>
          <a:prstGeom prst="rect">
            <a:avLst/>
          </a:prstGeom>
          <a:noFill/>
        </p:spPr>
        <p:txBody>
          <a:bodyPr wrap="square" rtlCol="0">
            <a:spAutoFit/>
          </a:bodyPr>
          <a:lstStyle/>
          <a:p>
            <a:pPr algn="l"/>
            <a:r>
              <a:rPr lang="en-US" sz="1600" dirty="0" smtClean="0">
                <a:latin typeface="Calibri" panose="020F0502020204030204" pitchFamily="34" charset="0"/>
              </a:rPr>
              <a:t>right shifting a copy of</a:t>
            </a:r>
            <a:r>
              <a:rPr lang="en-US" sz="1600" dirty="0"/>
              <a:t> </a:t>
            </a:r>
            <a:r>
              <a:rPr lang="en-US" sz="1600" b="1" dirty="0">
                <a:latin typeface="+mj-lt"/>
              </a:rPr>
              <a:t>I</a:t>
            </a:r>
            <a:r>
              <a:rPr lang="en-US" sz="1600" dirty="0" smtClean="0">
                <a:latin typeface="+mj-lt"/>
              </a:rPr>
              <a:t> </a:t>
            </a:r>
            <a:r>
              <a:rPr lang="en-US" sz="1600" dirty="0" smtClean="0">
                <a:latin typeface="Calibri" panose="020F0502020204030204" pitchFamily="34" charset="0"/>
              </a:rPr>
              <a:t>by one pixel and subtracting it from </a:t>
            </a:r>
            <a:r>
              <a:rPr lang="en-US" sz="1600" b="1" dirty="0" smtClean="0">
                <a:latin typeface="+mj-lt"/>
              </a:rPr>
              <a:t>I</a:t>
            </a:r>
            <a:r>
              <a:rPr lang="en-US" sz="1600" dirty="0" smtClean="0">
                <a:latin typeface="+mj-lt"/>
              </a:rPr>
              <a:t>.</a:t>
            </a:r>
            <a:endParaRPr lang="en-US" sz="1600" dirty="0">
              <a:latin typeface="+mj-lt"/>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13" y="1827162"/>
            <a:ext cx="3352381" cy="3250794"/>
          </a:xfrm>
          <a:prstGeom prst="rect">
            <a:avLst/>
          </a:prstGeom>
          <a:effectLst>
            <a:outerShdw blurRad="38100" dist="63500" dir="8100000" algn="tl" rotWithShape="0">
              <a:prstClr val="black">
                <a:alpha val="40000"/>
              </a:prstClr>
            </a:outerShdw>
          </a:effectLst>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987" y="1827162"/>
            <a:ext cx="3352381" cy="3250794"/>
          </a:xfrm>
          <a:prstGeom prst="rect">
            <a:avLst/>
          </a:prstGeom>
          <a:effectLst>
            <a:outerShdw blurRad="38100" dist="63500" dir="8100000" algn="tl" rotWithShape="0">
              <a:prstClr val="black">
                <a:alpha val="40000"/>
              </a:prstClr>
            </a:outerShdw>
          </a:effectLst>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10" name="Slide Number Placeholder 9"/>
          <p:cNvSpPr>
            <a:spLocks noGrp="1"/>
          </p:cNvSpPr>
          <p:nvPr>
            <p:ph type="sldNum" sz="quarter" idx="4"/>
          </p:nvPr>
        </p:nvSpPr>
        <p:spPr/>
        <p:txBody>
          <a:bodyPr/>
          <a:lstStyle/>
          <a:p>
            <a:pPr>
              <a:defRPr/>
            </a:pPr>
            <a:fld id="{9302CFF2-4115-47FF-9FC4-5205358A9ACF}" type="slidenum">
              <a:rPr lang="en-US" smtClean="0"/>
              <a:pPr>
                <a:defRPr/>
              </a:pPr>
              <a:t>32</a:t>
            </a:fld>
            <a:endParaRPr lang="en-US" dirty="0"/>
          </a:p>
        </p:txBody>
      </p:sp>
    </p:spTree>
    <p:extLst>
      <p:ext uri="{BB962C8B-B14F-4D97-AF65-F5344CB8AC3E}">
        <p14:creationId xmlns:p14="http://schemas.microsoft.com/office/powerpoint/2010/main" val="11682422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13" y="1827162"/>
            <a:ext cx="3352381" cy="3250794"/>
          </a:xfrm>
          <a:prstGeom prst="rect">
            <a:avLst/>
          </a:prstGeom>
          <a:effectLst>
            <a:outerShdw blurRad="38100" dist="63500" dir="8100000" algn="tl" rotWithShape="0">
              <a:prstClr val="black">
                <a:alpha val="40000"/>
              </a:prstClr>
            </a:outerShdw>
          </a:effectLst>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987" y="1827162"/>
            <a:ext cx="3352381" cy="3250794"/>
          </a:xfrm>
          <a:prstGeom prst="rect">
            <a:avLst/>
          </a:prstGeom>
          <a:effectLst>
            <a:outerShdw blurRad="38100" dist="63500" dir="8100000" algn="tl" rotWithShape="0">
              <a:prstClr val="black">
                <a:alpha val="40000"/>
              </a:prstClr>
            </a:outerShdw>
          </a:effectLst>
        </p:spPr>
      </p:pic>
      <p:sp>
        <p:nvSpPr>
          <p:cNvPr id="2" name="Title 1"/>
          <p:cNvSpPr>
            <a:spLocks noGrp="1"/>
          </p:cNvSpPr>
          <p:nvPr>
            <p:ph type="title"/>
          </p:nvPr>
        </p:nvSpPr>
        <p:spPr>
          <a:xfrm>
            <a:off x="838200" y="914400"/>
            <a:ext cx="7772400" cy="723900"/>
          </a:xfrm>
        </p:spPr>
        <p:txBody>
          <a:bodyPr/>
          <a:lstStyle/>
          <a:p>
            <a:r>
              <a:rPr lang="en-US" sz="3200" dirty="0" smtClean="0"/>
              <a:t>A note on FBUD</a:t>
            </a:r>
            <a:r>
              <a:rPr lang="en-US" sz="3200" baseline="30000" dirty="0" smtClean="0"/>
              <a:t>*</a:t>
            </a:r>
            <a:r>
              <a:rPr lang="en-US" sz="3200" dirty="0" smtClean="0"/>
              <a:t> differences &amp; convolution</a:t>
            </a:r>
            <a:endParaRPr lang="en-US" sz="3200" dirty="0"/>
          </a:p>
        </p:txBody>
      </p:sp>
      <p:sp>
        <p:nvSpPr>
          <p:cNvPr id="7" name="TextBox 6"/>
          <p:cNvSpPr txBox="1"/>
          <p:nvPr/>
        </p:nvSpPr>
        <p:spPr>
          <a:xfrm>
            <a:off x="381000" y="5867400"/>
            <a:ext cx="3352800" cy="338554"/>
          </a:xfrm>
          <a:prstGeom prst="rect">
            <a:avLst/>
          </a:prstGeom>
          <a:noFill/>
        </p:spPr>
        <p:txBody>
          <a:bodyPr wrap="square" rtlCol="0">
            <a:spAutoFit/>
          </a:bodyPr>
          <a:lstStyle/>
          <a:p>
            <a:pPr algn="l"/>
            <a:r>
              <a:rPr lang="en-US" sz="1600" baseline="30000" dirty="0" smtClean="0">
                <a:latin typeface="+mj-lt"/>
              </a:rPr>
              <a:t>*</a:t>
            </a:r>
            <a:r>
              <a:rPr lang="en-US" sz="1600" dirty="0" smtClean="0">
                <a:latin typeface="+mj-lt"/>
              </a:rPr>
              <a:t>forward, backward, up, down</a:t>
            </a:r>
            <a:endParaRPr lang="en-US" sz="1600" dirty="0">
              <a:latin typeface="+mj-lt"/>
            </a:endParaRPr>
          </a:p>
        </p:txBody>
      </p:sp>
      <p:cxnSp>
        <p:nvCxnSpPr>
          <p:cNvPr id="9" name="Straight Connector 8"/>
          <p:cNvCxnSpPr/>
          <p:nvPr/>
        </p:nvCxnSpPr>
        <p:spPr bwMode="auto">
          <a:xfrm>
            <a:off x="381000" y="579120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452726" y="5334000"/>
            <a:ext cx="3895156" cy="338554"/>
          </a:xfrm>
          <a:prstGeom prst="rect">
            <a:avLst/>
          </a:prstGeom>
          <a:noFill/>
        </p:spPr>
        <p:txBody>
          <a:bodyPr wrap="square" rtlCol="0">
            <a:spAutoFit/>
          </a:bodyPr>
          <a:lstStyle/>
          <a:p>
            <a:r>
              <a:rPr lang="en-US" sz="1600" dirty="0" smtClean="0">
                <a:latin typeface="Calibri" panose="020F0502020204030204" pitchFamily="34" charset="0"/>
              </a:rPr>
              <a:t> A backward difference is the same as… </a:t>
            </a:r>
            <a:endParaRPr lang="en-US" sz="1600" dirty="0">
              <a:latin typeface="Calibri" panose="020F0502020204030204" pitchFamily="34" charset="0"/>
            </a:endParaRPr>
          </a:p>
        </p:txBody>
      </p:sp>
      <p:sp>
        <p:nvSpPr>
          <p:cNvPr id="13" name="TextBox 12"/>
          <p:cNvSpPr txBox="1"/>
          <p:nvPr/>
        </p:nvSpPr>
        <p:spPr>
          <a:xfrm>
            <a:off x="4800600" y="5334000"/>
            <a:ext cx="3895156" cy="338554"/>
          </a:xfrm>
          <a:prstGeom prst="rect">
            <a:avLst/>
          </a:prstGeom>
          <a:noFill/>
        </p:spPr>
        <p:txBody>
          <a:bodyPr wrap="square" rtlCol="0">
            <a:spAutoFit/>
          </a:bodyPr>
          <a:lstStyle/>
          <a:p>
            <a:r>
              <a:rPr lang="en-US" sz="1600" dirty="0" smtClean="0">
                <a:latin typeface="Calibri" panose="020F0502020204030204" pitchFamily="34" charset="0"/>
              </a:rPr>
              <a:t>… right shifting a copy and subtracting it. </a:t>
            </a:r>
            <a:endParaRPr lang="en-US" sz="1600" dirty="0">
              <a:latin typeface="Calibri" panose="020F0502020204030204" pitchFamily="34" charset="0"/>
            </a:endParaRPr>
          </a:p>
        </p:txBody>
      </p:sp>
      <p:sp>
        <p:nvSpPr>
          <p:cNvPr id="14" name="Text Box 1703"/>
          <p:cNvSpPr txBox="1">
            <a:spLocks noChangeArrowheads="1"/>
          </p:cNvSpPr>
          <p:nvPr/>
        </p:nvSpPr>
        <p:spPr bwMode="auto">
          <a:xfrm>
            <a:off x="1828800" y="1600200"/>
            <a:ext cx="2590800" cy="707886"/>
          </a:xfrm>
          <a:prstGeom prst="rect">
            <a:avLst/>
          </a:prstGeom>
          <a:solidFill>
            <a:srgbClr val="FFFFCC"/>
          </a:solidFill>
          <a:ln>
            <a:noFill/>
          </a:ln>
          <a:effectLst>
            <a:outerShdw blurRad="38100" dist="50800" dir="8100000" algn="ctr" rotWithShape="0">
              <a:schemeClr val="tx1">
                <a:alpha val="50000"/>
              </a:schemeClr>
            </a:outerShdw>
          </a:effectLst>
          <a:extLst/>
        </p:spPr>
        <p:txBody>
          <a:bodyP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marL="233363" indent="-233363" algn="l"/>
            <a:r>
              <a:rPr lang="en-US" altLang="en-US" dirty="0" smtClean="0"/>
              <a:t>That is, to compute   I(r</a:t>
            </a:r>
            <a:r>
              <a:rPr lang="en-US" altLang="en-US" baseline="-25000" dirty="0" smtClean="0"/>
              <a:t>0</a:t>
            </a:r>
            <a:r>
              <a:rPr lang="en-US" altLang="en-US" dirty="0" smtClean="0"/>
              <a:t>,c</a:t>
            </a:r>
            <a:r>
              <a:rPr lang="en-US" altLang="en-US" dirty="0"/>
              <a:t>)-</a:t>
            </a:r>
            <a:r>
              <a:rPr lang="en-US" altLang="en-US" dirty="0" smtClean="0"/>
              <a:t>I(r</a:t>
            </a:r>
            <a:r>
              <a:rPr lang="en-US" altLang="en-US" baseline="-25000" dirty="0" smtClean="0"/>
              <a:t>0</a:t>
            </a:r>
            <a:r>
              <a:rPr lang="en-US" altLang="en-US" dirty="0" smtClean="0"/>
              <a:t>,c-1) …</a:t>
            </a:r>
            <a:endParaRPr lang="en-US" altLang="en-US" dirty="0"/>
          </a:p>
        </p:txBody>
      </p:sp>
      <p:sp>
        <p:nvSpPr>
          <p:cNvPr id="15" name="Text Box 1703"/>
          <p:cNvSpPr txBox="1">
            <a:spLocks noChangeArrowheads="1"/>
          </p:cNvSpPr>
          <p:nvPr/>
        </p:nvSpPr>
        <p:spPr bwMode="auto">
          <a:xfrm>
            <a:off x="6286504" y="1600200"/>
            <a:ext cx="2476496" cy="707886"/>
          </a:xfrm>
          <a:prstGeom prst="rect">
            <a:avLst/>
          </a:prstGeom>
          <a:solidFill>
            <a:srgbClr val="FFFFCC"/>
          </a:solidFill>
          <a:ln>
            <a:noFill/>
          </a:ln>
          <a:effectLst>
            <a:outerShdw blurRad="38100" dist="50800" dir="8100000" algn="ctr" rotWithShape="0">
              <a:schemeClr val="tx1">
                <a:alpha val="50000"/>
              </a:schemeClr>
            </a:outerShdw>
          </a:effectLs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marL="233363" indent="-233363" algn="l"/>
            <a:r>
              <a:rPr lang="en-US" altLang="en-US" dirty="0" smtClean="0"/>
              <a:t>… convolve I with  h=[0 1 -1].</a:t>
            </a:r>
            <a:endParaRPr lang="en-US" altLang="en-US" dirty="0"/>
          </a:p>
        </p:txBody>
      </p:sp>
      <p:sp>
        <p:nvSpPr>
          <p:cNvPr id="16" name="Text Box 1703"/>
          <p:cNvSpPr txBox="1">
            <a:spLocks noChangeArrowheads="1"/>
          </p:cNvSpPr>
          <p:nvPr/>
        </p:nvSpPr>
        <p:spPr bwMode="auto">
          <a:xfrm>
            <a:off x="5257800" y="5710535"/>
            <a:ext cx="3429000" cy="461665"/>
          </a:xfrm>
          <a:prstGeom prst="rect">
            <a:avLst/>
          </a:prstGeom>
          <a:solidFill>
            <a:srgbClr val="FFFFCC"/>
          </a:solidFill>
          <a:ln>
            <a:noFill/>
          </a:ln>
          <a:effectLst>
            <a:outerShdw blurRad="38100" dist="50800" dir="8100000" algn="ctr" rotWithShape="0">
              <a:schemeClr val="tx1">
                <a:alpha val="50000"/>
              </a:schemeClr>
            </a:outerShdw>
          </a:effectLst>
          <a:extLst/>
        </p:spPr>
        <p:txBody>
          <a:bodyPr wrap="square">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pPr algn="l"/>
            <a:r>
              <a:rPr lang="en-US" altLang="en-US" sz="1200" dirty="0" err="1" smtClean="0"/>
              <a:t>h</a:t>
            </a:r>
            <a:r>
              <a:rPr lang="en-US" altLang="en-US" sz="1200" baseline="-25000" dirty="0" err="1" smtClean="0"/>
              <a:t>b</a:t>
            </a:r>
            <a:r>
              <a:rPr lang="en-US" altLang="en-US" sz="1200" dirty="0" smtClean="0"/>
              <a:t>=[0 1 -1] is a backward difference whereas </a:t>
            </a:r>
            <a:r>
              <a:rPr lang="en-US" altLang="en-US" sz="1200" dirty="0" err="1" smtClean="0"/>
              <a:t>h</a:t>
            </a:r>
            <a:r>
              <a:rPr lang="en-US" altLang="en-US" sz="1200" baseline="-25000" dirty="0" err="1" smtClean="0"/>
              <a:t>f</a:t>
            </a:r>
            <a:r>
              <a:rPr lang="en-US" altLang="en-US" sz="1200" dirty="0" smtClean="0"/>
              <a:t>=[-1 1 0] is a forward difference.</a:t>
            </a:r>
            <a:endParaRPr lang="en-US" altLang="en-US" sz="12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10" name="Slide Number Placeholder 9"/>
          <p:cNvSpPr>
            <a:spLocks noGrp="1"/>
          </p:cNvSpPr>
          <p:nvPr>
            <p:ph type="sldNum" sz="quarter" idx="4"/>
          </p:nvPr>
        </p:nvSpPr>
        <p:spPr/>
        <p:txBody>
          <a:bodyPr/>
          <a:lstStyle/>
          <a:p>
            <a:pPr>
              <a:defRPr/>
            </a:pPr>
            <a:fld id="{9302CFF2-4115-47FF-9FC4-5205358A9ACF}" type="slidenum">
              <a:rPr lang="en-US" smtClean="0"/>
              <a:pPr>
                <a:defRPr/>
              </a:pPr>
              <a:t>33</a:t>
            </a:fld>
            <a:endParaRPr lang="en-US" dirty="0"/>
          </a:p>
        </p:txBody>
      </p:sp>
    </p:spTree>
    <p:extLst>
      <p:ext uri="{BB962C8B-B14F-4D97-AF65-F5344CB8AC3E}">
        <p14:creationId xmlns:p14="http://schemas.microsoft.com/office/powerpoint/2010/main" val="21697640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987" y="1827162"/>
            <a:ext cx="3352381" cy="3250794"/>
          </a:xfrm>
          <a:prstGeom prst="rect">
            <a:avLst/>
          </a:prstGeom>
          <a:effectLst>
            <a:outerShdw blurRad="38100" dist="63500" dir="8100000" algn="tl" rotWithShape="0">
              <a:prstClr val="black">
                <a:alpha val="40000"/>
              </a:prstClr>
            </a:outerShdw>
          </a:effec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113" y="1827162"/>
            <a:ext cx="3352382" cy="3250794"/>
          </a:xfrm>
          <a:prstGeom prst="rect">
            <a:avLst/>
          </a:prstGeom>
          <a:effectLst>
            <a:outerShdw blurRad="38100" dist="63500" dir="8100000" algn="tl" rotWithShape="0">
              <a:prstClr val="black">
                <a:alpha val="40000"/>
              </a:prstClr>
            </a:outerShdw>
          </a:effectLst>
        </p:spPr>
      </p:pic>
      <p:sp>
        <p:nvSpPr>
          <p:cNvPr id="2" name="Title 1"/>
          <p:cNvSpPr>
            <a:spLocks noGrp="1"/>
          </p:cNvSpPr>
          <p:nvPr>
            <p:ph type="title"/>
          </p:nvPr>
        </p:nvSpPr>
        <p:spPr>
          <a:xfrm>
            <a:off x="838200" y="914400"/>
            <a:ext cx="7772400" cy="723900"/>
          </a:xfrm>
        </p:spPr>
        <p:txBody>
          <a:bodyPr/>
          <a:lstStyle/>
          <a:p>
            <a:r>
              <a:rPr lang="en-US" sz="3200" dirty="0" smtClean="0"/>
              <a:t>A note on FBUD</a:t>
            </a:r>
            <a:r>
              <a:rPr lang="en-US" sz="3200" baseline="30000" dirty="0" smtClean="0"/>
              <a:t>*</a:t>
            </a:r>
            <a:r>
              <a:rPr lang="en-US" sz="3200" dirty="0" smtClean="0"/>
              <a:t> differences &amp; convolution</a:t>
            </a:r>
            <a:endParaRPr lang="en-US" sz="3200" dirty="0"/>
          </a:p>
        </p:txBody>
      </p:sp>
      <p:sp>
        <p:nvSpPr>
          <p:cNvPr id="7" name="TextBox 6"/>
          <p:cNvSpPr txBox="1"/>
          <p:nvPr/>
        </p:nvSpPr>
        <p:spPr>
          <a:xfrm>
            <a:off x="381000" y="5867400"/>
            <a:ext cx="3352800" cy="338554"/>
          </a:xfrm>
          <a:prstGeom prst="rect">
            <a:avLst/>
          </a:prstGeom>
          <a:noFill/>
        </p:spPr>
        <p:txBody>
          <a:bodyPr wrap="square" rtlCol="0">
            <a:spAutoFit/>
          </a:bodyPr>
          <a:lstStyle/>
          <a:p>
            <a:pPr algn="l"/>
            <a:r>
              <a:rPr lang="en-US" sz="1600" baseline="30000" dirty="0" smtClean="0">
                <a:latin typeface="+mj-lt"/>
              </a:rPr>
              <a:t>*</a:t>
            </a:r>
            <a:r>
              <a:rPr lang="en-US" sz="1600" dirty="0" smtClean="0">
                <a:latin typeface="+mj-lt"/>
              </a:rPr>
              <a:t>forward, backward, up, down</a:t>
            </a:r>
            <a:endParaRPr lang="en-US" sz="1600" dirty="0">
              <a:latin typeface="+mj-lt"/>
            </a:endParaRPr>
          </a:p>
        </p:txBody>
      </p:sp>
      <p:cxnSp>
        <p:nvCxnSpPr>
          <p:cNvPr id="9" name="Straight Connector 8"/>
          <p:cNvCxnSpPr/>
          <p:nvPr/>
        </p:nvCxnSpPr>
        <p:spPr bwMode="auto">
          <a:xfrm>
            <a:off x="381000" y="579120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a:off x="1057835" y="5257800"/>
            <a:ext cx="2684930" cy="338554"/>
          </a:xfrm>
          <a:prstGeom prst="rect">
            <a:avLst/>
          </a:prstGeom>
          <a:noFill/>
        </p:spPr>
        <p:txBody>
          <a:bodyPr wrap="square" rtlCol="0">
            <a:spAutoFit/>
          </a:bodyPr>
          <a:lstStyle/>
          <a:p>
            <a:r>
              <a:rPr lang="en-US" sz="1600" dirty="0" smtClean="0">
                <a:latin typeface="Calibri" panose="020F0502020204030204" pitchFamily="34" charset="0"/>
              </a:rPr>
              <a:t>backward diff: </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19" name="TextBox 18"/>
          <p:cNvSpPr txBox="1"/>
          <p:nvPr/>
        </p:nvSpPr>
        <p:spPr>
          <a:xfrm>
            <a:off x="5410200" y="5257800"/>
            <a:ext cx="2684930" cy="338554"/>
          </a:xfrm>
          <a:prstGeom prst="rect">
            <a:avLst/>
          </a:prstGeom>
          <a:noFill/>
        </p:spPr>
        <p:txBody>
          <a:bodyPr wrap="square" rtlCol="0">
            <a:spAutoFit/>
          </a:bodyPr>
          <a:lstStyle/>
          <a:p>
            <a:r>
              <a:rPr lang="en-US" sz="1600" dirty="0" smtClean="0">
                <a:latin typeface="Calibri" panose="020F0502020204030204" pitchFamily="34" charset="0"/>
              </a:rPr>
              <a:t>enhanced: </a:t>
            </a:r>
            <a:r>
              <a:rPr lang="en-US" sz="1600" dirty="0" smtClean="0">
                <a:latin typeface="+mj-lt"/>
              </a:rPr>
              <a:t>2</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11" name="Slide Number Placeholder 10"/>
          <p:cNvSpPr>
            <a:spLocks noGrp="1"/>
          </p:cNvSpPr>
          <p:nvPr>
            <p:ph type="sldNum" sz="quarter" idx="4"/>
          </p:nvPr>
        </p:nvSpPr>
        <p:spPr/>
        <p:txBody>
          <a:bodyPr/>
          <a:lstStyle/>
          <a:p>
            <a:pPr>
              <a:defRPr/>
            </a:pPr>
            <a:fld id="{9302CFF2-4115-47FF-9FC4-5205358A9ACF}" type="slidenum">
              <a:rPr lang="en-US" smtClean="0"/>
              <a:pPr>
                <a:defRPr/>
              </a:pPr>
              <a:t>34</a:t>
            </a:fld>
            <a:endParaRPr lang="en-US" dirty="0"/>
          </a:p>
        </p:txBody>
      </p:sp>
    </p:spTree>
    <p:extLst>
      <p:ext uri="{BB962C8B-B14F-4D97-AF65-F5344CB8AC3E}">
        <p14:creationId xmlns:p14="http://schemas.microsoft.com/office/powerpoint/2010/main" val="2960255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986" y="1829403"/>
            <a:ext cx="3352381" cy="3250794"/>
          </a:xfrm>
          <a:prstGeom prst="rect">
            <a:avLst/>
          </a:prstGeom>
          <a:effectLst>
            <a:outerShdw blurRad="38100" dist="63500" dir="8100000" algn="tl" rotWithShape="0">
              <a:prstClr val="black">
                <a:alpha val="40000"/>
              </a:prst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113" y="1829403"/>
            <a:ext cx="3352381" cy="3250794"/>
          </a:xfrm>
          <a:prstGeom prst="rect">
            <a:avLst/>
          </a:prstGeom>
          <a:effectLst>
            <a:outerShdw blurRad="38100" dist="63500" dir="8100000" algn="tl" rotWithShape="0">
              <a:prstClr val="black">
                <a:alpha val="40000"/>
              </a:prstClr>
            </a:outerShdw>
          </a:effectLst>
        </p:spPr>
      </p:pic>
      <p:sp>
        <p:nvSpPr>
          <p:cNvPr id="2" name="Title 1"/>
          <p:cNvSpPr>
            <a:spLocks noGrp="1"/>
          </p:cNvSpPr>
          <p:nvPr>
            <p:ph type="title"/>
          </p:nvPr>
        </p:nvSpPr>
        <p:spPr>
          <a:xfrm>
            <a:off x="838200" y="914400"/>
            <a:ext cx="7772400" cy="723900"/>
          </a:xfrm>
        </p:spPr>
        <p:txBody>
          <a:bodyPr/>
          <a:lstStyle/>
          <a:p>
            <a:r>
              <a:rPr lang="en-US" sz="3200" dirty="0" smtClean="0"/>
              <a:t>A note on FBUD</a:t>
            </a:r>
            <a:r>
              <a:rPr lang="en-US" sz="3200" baseline="30000" dirty="0" smtClean="0"/>
              <a:t>*</a:t>
            </a:r>
            <a:r>
              <a:rPr lang="en-US" sz="3200" dirty="0" smtClean="0"/>
              <a:t> differences &amp; convolution</a:t>
            </a:r>
            <a:endParaRPr lang="en-US" sz="3200" dirty="0"/>
          </a:p>
        </p:txBody>
      </p:sp>
      <p:sp>
        <p:nvSpPr>
          <p:cNvPr id="7" name="TextBox 6"/>
          <p:cNvSpPr txBox="1"/>
          <p:nvPr/>
        </p:nvSpPr>
        <p:spPr>
          <a:xfrm>
            <a:off x="381000" y="5867400"/>
            <a:ext cx="3352800" cy="338554"/>
          </a:xfrm>
          <a:prstGeom prst="rect">
            <a:avLst/>
          </a:prstGeom>
          <a:noFill/>
        </p:spPr>
        <p:txBody>
          <a:bodyPr wrap="square" rtlCol="0">
            <a:spAutoFit/>
          </a:bodyPr>
          <a:lstStyle/>
          <a:p>
            <a:pPr algn="l"/>
            <a:r>
              <a:rPr lang="en-US" sz="1600" baseline="30000" dirty="0" smtClean="0">
                <a:latin typeface="+mj-lt"/>
              </a:rPr>
              <a:t>*</a:t>
            </a:r>
            <a:r>
              <a:rPr lang="en-US" sz="1600" dirty="0" smtClean="0">
                <a:latin typeface="+mj-lt"/>
              </a:rPr>
              <a:t>forward, backward, up, down</a:t>
            </a:r>
            <a:endParaRPr lang="en-US" sz="1600" dirty="0">
              <a:latin typeface="+mj-lt"/>
            </a:endParaRPr>
          </a:p>
        </p:txBody>
      </p:sp>
      <p:cxnSp>
        <p:nvCxnSpPr>
          <p:cNvPr id="9" name="Straight Connector 8"/>
          <p:cNvCxnSpPr/>
          <p:nvPr/>
        </p:nvCxnSpPr>
        <p:spPr bwMode="auto">
          <a:xfrm>
            <a:off x="381000" y="5791200"/>
            <a:ext cx="12954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nvSpPr>
        <p:spPr>
          <a:xfrm>
            <a:off x="6299941" y="5257800"/>
            <a:ext cx="896470" cy="338554"/>
          </a:xfrm>
          <a:prstGeom prst="rect">
            <a:avLst/>
          </a:prstGeom>
          <a:noFill/>
        </p:spPr>
        <p:txBody>
          <a:bodyPr wrap="square" rtlCol="0">
            <a:spAutoFit/>
          </a:bodyPr>
          <a:lstStyle/>
          <a:p>
            <a:r>
              <a:rPr lang="en-US" sz="1600" dirty="0" smtClean="0">
                <a:latin typeface="Calibri" panose="020F0502020204030204" pitchFamily="34" charset="0"/>
              </a:rPr>
              <a:t>original</a:t>
            </a:r>
            <a:endParaRPr lang="en-US" sz="1600" dirty="0">
              <a:latin typeface="Calibri" panose="020F0502020204030204" pitchFamily="34" charset="0"/>
            </a:endParaRPr>
          </a:p>
        </p:txBody>
      </p:sp>
      <p:sp>
        <p:nvSpPr>
          <p:cNvPr id="17" name="TextBox 16"/>
          <p:cNvSpPr txBox="1"/>
          <p:nvPr/>
        </p:nvSpPr>
        <p:spPr>
          <a:xfrm>
            <a:off x="1057838" y="5257800"/>
            <a:ext cx="2684930" cy="338554"/>
          </a:xfrm>
          <a:prstGeom prst="rect">
            <a:avLst/>
          </a:prstGeom>
          <a:noFill/>
        </p:spPr>
        <p:txBody>
          <a:bodyPr wrap="square" rtlCol="0">
            <a:spAutoFit/>
          </a:bodyPr>
          <a:lstStyle/>
          <a:p>
            <a:r>
              <a:rPr lang="en-US" sz="1600" dirty="0" smtClean="0">
                <a:latin typeface="Calibri" panose="020F0502020204030204" pitchFamily="34" charset="0"/>
              </a:rPr>
              <a:t>enhanced: </a:t>
            </a:r>
            <a:r>
              <a:rPr lang="en-US" sz="1600" dirty="0" smtClean="0">
                <a:latin typeface="+mj-lt"/>
              </a:rPr>
              <a:t>2</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-1)</a:t>
            </a:r>
            <a:endParaRPr lang="en-US" sz="1600" dirty="0">
              <a:latin typeface="+mj-lt"/>
            </a:endParaRPr>
          </a:p>
        </p:txBody>
      </p:sp>
      <p:sp>
        <p:nvSpPr>
          <p:cNvPr id="8" name="Date Placeholder 7"/>
          <p:cNvSpPr>
            <a:spLocks noGrp="1"/>
          </p:cNvSpPr>
          <p:nvPr>
            <p:ph type="dt" sz="half" idx="2"/>
          </p:nvPr>
        </p:nvSpPr>
        <p:spPr/>
        <p:txBody>
          <a:bodyPr/>
          <a:lstStyle/>
          <a:p>
            <a:pPr>
              <a:defRPr/>
            </a:pPr>
            <a:r>
              <a:rPr lang="en-US" smtClean="0"/>
              <a:t>20 October 2016</a:t>
            </a:r>
            <a:endParaRPr lang="en-US" dirty="0"/>
          </a:p>
        </p:txBody>
      </p:sp>
      <p:sp>
        <p:nvSpPr>
          <p:cNvPr id="11" name="Footer Placeholder 10"/>
          <p:cNvSpPr>
            <a:spLocks noGrp="1"/>
          </p:cNvSpPr>
          <p:nvPr>
            <p:ph type="ftr" sz="quarter" idx="3"/>
          </p:nvPr>
        </p:nvSpPr>
        <p:spPr/>
        <p:txBody>
          <a:bodyPr/>
          <a:lstStyle/>
          <a:p>
            <a:pPr>
              <a:defRPr/>
            </a:pPr>
            <a:r>
              <a:rPr lang="en-US" smtClean="0"/>
              <a:t>1999-2016 by Richard Alan Peters II</a:t>
            </a:r>
            <a:endParaRPr lang="en-US"/>
          </a:p>
        </p:txBody>
      </p:sp>
      <p:sp>
        <p:nvSpPr>
          <p:cNvPr id="12" name="Slide Number Placeholder 11"/>
          <p:cNvSpPr>
            <a:spLocks noGrp="1"/>
          </p:cNvSpPr>
          <p:nvPr>
            <p:ph type="sldNum" sz="quarter" idx="4"/>
          </p:nvPr>
        </p:nvSpPr>
        <p:spPr/>
        <p:txBody>
          <a:bodyPr/>
          <a:lstStyle/>
          <a:p>
            <a:pPr>
              <a:defRPr/>
            </a:pPr>
            <a:fld id="{9302CFF2-4115-47FF-9FC4-5205358A9ACF}" type="slidenum">
              <a:rPr lang="en-US" smtClean="0"/>
              <a:pPr>
                <a:defRPr/>
              </a:pPr>
              <a:t>35</a:t>
            </a:fld>
            <a:endParaRPr lang="en-US" dirty="0"/>
          </a:p>
        </p:txBody>
      </p:sp>
    </p:spTree>
    <p:extLst>
      <p:ext uri="{BB962C8B-B14F-4D97-AF65-F5344CB8AC3E}">
        <p14:creationId xmlns:p14="http://schemas.microsoft.com/office/powerpoint/2010/main" val="31262869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ChangeArrowheads="1"/>
          </p:cNvSpPr>
          <p:nvPr>
            <p:ph type="title"/>
          </p:nvPr>
        </p:nvSpPr>
        <p:spPr>
          <a:xfrm>
            <a:off x="685800" y="1181100"/>
            <a:ext cx="7772400" cy="723900"/>
          </a:xfrm>
        </p:spPr>
        <p:txBody>
          <a:bodyPr/>
          <a:lstStyle/>
          <a:p>
            <a:pPr algn="ctr"/>
            <a:r>
              <a:rPr lang="en-US" altLang="en-US" sz="3200" smtClean="0"/>
              <a:t>Convolution Examples:  Original Images</a:t>
            </a:r>
          </a:p>
        </p:txBody>
      </p:sp>
      <p:pic>
        <p:nvPicPr>
          <p:cNvPr id="59398" name="Picture 3" descr="conv_test_lp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36</a:t>
            </a:fld>
            <a:endParaRPr lang="en-US" dirty="0"/>
          </a:p>
        </p:txBody>
      </p:sp>
    </p:spTree>
    <p:extLst>
      <p:ext uri="{BB962C8B-B14F-4D97-AF65-F5344CB8AC3E}">
        <p14:creationId xmlns:p14="http://schemas.microsoft.com/office/powerpoint/2010/main" val="7647664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4" descr="conv_test_d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Rectangle 2"/>
          <p:cNvSpPr>
            <a:spLocks noGrp="1" noChangeArrowheads="1"/>
          </p:cNvSpPr>
          <p:nvPr>
            <p:ph type="title"/>
          </p:nvPr>
        </p:nvSpPr>
        <p:spPr>
          <a:xfrm>
            <a:off x="685800" y="1181100"/>
            <a:ext cx="7772400" cy="723900"/>
          </a:xfrm>
        </p:spPr>
        <p:txBody>
          <a:bodyPr/>
          <a:lstStyle/>
          <a:p>
            <a:pPr algn="ctr"/>
            <a:r>
              <a:rPr lang="en-US" altLang="en-US" sz="3200" smtClean="0"/>
              <a:t>Convolution Examples:  Vertical Difference</a:t>
            </a:r>
          </a:p>
        </p:txBody>
      </p:sp>
      <p:grpSp>
        <p:nvGrpSpPr>
          <p:cNvPr id="60423" name="Group 7"/>
          <p:cNvGrpSpPr>
            <a:grpSpLocks/>
          </p:cNvGrpSpPr>
          <p:nvPr/>
        </p:nvGrpSpPr>
        <p:grpSpPr bwMode="auto">
          <a:xfrm>
            <a:off x="301625" y="153988"/>
            <a:ext cx="838200" cy="762000"/>
            <a:chOff x="1680" y="96"/>
            <a:chExt cx="528" cy="480"/>
          </a:xfrm>
        </p:grpSpPr>
        <p:sp>
          <p:nvSpPr>
            <p:cNvPr id="60424" name="Rectangle 6"/>
            <p:cNvSpPr>
              <a:spLocks noChangeArrowheads="1"/>
            </p:cNvSpPr>
            <p:nvPr/>
          </p:nvSpPr>
          <p:spPr bwMode="auto">
            <a:xfrm>
              <a:off x="1680" y="96"/>
              <a:ext cx="528" cy="480"/>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60425" name="Object 5"/>
            <p:cNvGraphicFramePr>
              <a:graphicFrameLocks noChangeAspect="1"/>
            </p:cNvGraphicFramePr>
            <p:nvPr/>
          </p:nvGraphicFramePr>
          <p:xfrm>
            <a:off x="1836" y="140"/>
            <a:ext cx="216" cy="392"/>
          </p:xfrm>
          <a:graphic>
            <a:graphicData uri="http://schemas.openxmlformats.org/presentationml/2006/ole">
              <mc:AlternateContent xmlns:mc="http://schemas.openxmlformats.org/markup-compatibility/2006">
                <mc:Choice xmlns:v="urn:schemas-microsoft-com:vml" Requires="v">
                  <p:oleObj spid="_x0000_s76822" name="Equation" r:id="rId4" imgW="342751" imgH="622030" progId="Equation.3">
                    <p:embed/>
                  </p:oleObj>
                </mc:Choice>
                <mc:Fallback>
                  <p:oleObj name="Equation" r:id="rId4" imgW="342751" imgH="62203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 y="140"/>
                          <a:ext cx="216"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p:nvPr/>
        </p:nvSpPr>
        <p:spPr>
          <a:xfrm>
            <a:off x="2438400" y="156645"/>
            <a:ext cx="1714499" cy="584775"/>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defPPr>
              <a:defRPr lang="en-US"/>
            </a:def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lgn="l"/>
            <a:r>
              <a:rPr lang="en-US" sz="1600" dirty="0"/>
              <a:t>signed image; 0</a:t>
            </a:r>
            <a:r>
              <a:rPr lang="en-US" sz="1600" dirty="0">
                <a:sym typeface="Symbol" panose="05050102010706020507" pitchFamily="18" charset="2"/>
              </a:rPr>
              <a:t></a:t>
            </a:r>
            <a:r>
              <a:rPr lang="en-US" sz="1600" dirty="0"/>
              <a:t>is middle gray</a:t>
            </a:r>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37</a:t>
            </a:fld>
            <a:endParaRPr lang="en-US" dirty="0"/>
          </a:p>
        </p:txBody>
      </p:sp>
    </p:spTree>
    <p:extLst>
      <p:ext uri="{BB962C8B-B14F-4D97-AF65-F5344CB8AC3E}">
        <p14:creationId xmlns:p14="http://schemas.microsoft.com/office/powerpoint/2010/main" val="6514608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4" descr="conv_test_d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Rectangle 3"/>
          <p:cNvSpPr>
            <a:spLocks noGrp="1" noChangeArrowheads="1"/>
          </p:cNvSpPr>
          <p:nvPr>
            <p:ph type="title"/>
          </p:nvPr>
        </p:nvSpPr>
        <p:spPr>
          <a:xfrm>
            <a:off x="685800" y="1181100"/>
            <a:ext cx="7772400" cy="723900"/>
          </a:xfrm>
        </p:spPr>
        <p:txBody>
          <a:bodyPr/>
          <a:lstStyle/>
          <a:p>
            <a:pPr algn="ctr"/>
            <a:r>
              <a:rPr lang="en-US" altLang="en-US" sz="3200" smtClean="0"/>
              <a:t>Convolution Examples: Horizontal Difference</a:t>
            </a:r>
          </a:p>
        </p:txBody>
      </p:sp>
      <p:grpSp>
        <p:nvGrpSpPr>
          <p:cNvPr id="61447" name="Group 12"/>
          <p:cNvGrpSpPr>
            <a:grpSpLocks/>
          </p:cNvGrpSpPr>
          <p:nvPr/>
        </p:nvGrpSpPr>
        <p:grpSpPr bwMode="auto">
          <a:xfrm>
            <a:off x="301625" y="153988"/>
            <a:ext cx="990600" cy="762000"/>
            <a:chOff x="240" y="144"/>
            <a:chExt cx="624" cy="480"/>
          </a:xfrm>
        </p:grpSpPr>
        <p:sp>
          <p:nvSpPr>
            <p:cNvPr id="61449" name="Rectangle 7"/>
            <p:cNvSpPr>
              <a:spLocks noChangeArrowheads="1"/>
            </p:cNvSpPr>
            <p:nvPr/>
          </p:nvSpPr>
          <p:spPr bwMode="auto">
            <a:xfrm>
              <a:off x="240" y="144"/>
              <a:ext cx="624" cy="480"/>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61450" name="Object 5"/>
            <p:cNvGraphicFramePr>
              <a:graphicFrameLocks noChangeAspect="1"/>
            </p:cNvGraphicFramePr>
            <p:nvPr/>
          </p:nvGraphicFramePr>
          <p:xfrm>
            <a:off x="296" y="316"/>
            <a:ext cx="512" cy="136"/>
          </p:xfrm>
          <a:graphic>
            <a:graphicData uri="http://schemas.openxmlformats.org/presentationml/2006/ole">
              <mc:AlternateContent xmlns:mc="http://schemas.openxmlformats.org/markup-compatibility/2006">
                <mc:Choice xmlns:v="urn:schemas-microsoft-com:vml" Requires="v">
                  <p:oleObj spid="_x0000_s77866" name="Equation" r:id="rId4" imgW="812447" imgH="215806" progId="Equation.3">
                    <p:embed/>
                  </p:oleObj>
                </mc:Choice>
                <mc:Fallback>
                  <p:oleObj name="Equation" r:id="rId4" imgW="812447"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 y="316"/>
                          <a:ext cx="51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1448" name="Object 10"/>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77867" name="Equation" r:id="rId6" imgW="114151" imgH="215619" progId="Equation.3">
                  <p:embed/>
                </p:oleObj>
              </mc:Choice>
              <mc:Fallback>
                <p:oleObj name="Equation" r:id="rId6" imgW="114151" imgH="21561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Box 11"/>
          <p:cNvSpPr txBox="1"/>
          <p:nvPr/>
        </p:nvSpPr>
        <p:spPr>
          <a:xfrm>
            <a:off x="2438400" y="156645"/>
            <a:ext cx="1714499" cy="584775"/>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defPPr>
              <a:defRPr lang="en-US"/>
            </a:def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lgn="l"/>
            <a:r>
              <a:rPr lang="en-US" sz="1600" dirty="0"/>
              <a:t>signed image; 0</a:t>
            </a:r>
            <a:r>
              <a:rPr lang="en-US" sz="1600" dirty="0">
                <a:sym typeface="Symbol" panose="05050102010706020507" pitchFamily="18" charset="2"/>
              </a:rPr>
              <a:t></a:t>
            </a:r>
            <a:r>
              <a:rPr lang="en-US" sz="1600" dirty="0"/>
              <a:t>is middle gray</a:t>
            </a:r>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38</a:t>
            </a:fld>
            <a:endParaRPr lang="en-US" dirty="0"/>
          </a:p>
        </p:txBody>
      </p:sp>
    </p:spTree>
    <p:extLst>
      <p:ext uri="{BB962C8B-B14F-4D97-AF65-F5344CB8AC3E}">
        <p14:creationId xmlns:p14="http://schemas.microsoft.com/office/powerpoint/2010/main" val="31350249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9" name="Group 7"/>
          <p:cNvGrpSpPr>
            <a:grpSpLocks/>
          </p:cNvGrpSpPr>
          <p:nvPr/>
        </p:nvGrpSpPr>
        <p:grpSpPr bwMode="auto">
          <a:xfrm>
            <a:off x="301625" y="153988"/>
            <a:ext cx="914400" cy="762000"/>
            <a:chOff x="240" y="144"/>
            <a:chExt cx="576" cy="480"/>
          </a:xfrm>
        </p:grpSpPr>
        <p:sp>
          <p:nvSpPr>
            <p:cNvPr id="62472" name="Rectangle 8"/>
            <p:cNvSpPr>
              <a:spLocks noChangeArrowheads="1"/>
            </p:cNvSpPr>
            <p:nvPr/>
          </p:nvSpPr>
          <p:spPr bwMode="auto">
            <a:xfrm>
              <a:off x="240" y="144"/>
              <a:ext cx="576" cy="480"/>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62473" name="Object 9"/>
            <p:cNvGraphicFramePr>
              <a:graphicFrameLocks noChangeAspect="1"/>
            </p:cNvGraphicFramePr>
            <p:nvPr/>
          </p:nvGraphicFramePr>
          <p:xfrm>
            <a:off x="276" y="188"/>
            <a:ext cx="504" cy="392"/>
          </p:xfrm>
          <a:graphic>
            <a:graphicData uri="http://schemas.openxmlformats.org/presentationml/2006/ole">
              <mc:AlternateContent xmlns:mc="http://schemas.openxmlformats.org/markup-compatibility/2006">
                <mc:Choice xmlns:v="urn:schemas-microsoft-com:vml" Requires="v">
                  <p:oleObj spid="_x0000_s78870" name="Equation" r:id="rId3" imgW="799753" imgH="622030" progId="Equation.3">
                    <p:embed/>
                  </p:oleObj>
                </mc:Choice>
                <mc:Fallback>
                  <p:oleObj name="Equation" r:id="rId3" imgW="799753" imgH="62203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 y="188"/>
                          <a:ext cx="50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62470" name="Picture 5" descr="conv_test_dh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Rectangle 3"/>
          <p:cNvSpPr>
            <a:spLocks noGrp="1" noChangeArrowheads="1"/>
          </p:cNvSpPr>
          <p:nvPr>
            <p:ph type="title"/>
          </p:nvPr>
        </p:nvSpPr>
        <p:spPr>
          <a:xfrm>
            <a:off x="685800" y="1181100"/>
            <a:ext cx="7772400" cy="723900"/>
          </a:xfrm>
        </p:spPr>
        <p:txBody>
          <a:bodyPr/>
          <a:lstStyle/>
          <a:p>
            <a:pPr algn="ctr"/>
            <a:r>
              <a:rPr lang="en-US" altLang="en-US" sz="3200" smtClean="0"/>
              <a:t>Convolution Examples:  H + V  Diff.</a:t>
            </a:r>
          </a:p>
        </p:txBody>
      </p:sp>
      <p:sp>
        <p:nvSpPr>
          <p:cNvPr id="11" name="TextBox 10"/>
          <p:cNvSpPr txBox="1"/>
          <p:nvPr/>
        </p:nvSpPr>
        <p:spPr>
          <a:xfrm>
            <a:off x="2438400" y="156645"/>
            <a:ext cx="1714499" cy="584775"/>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defPPr>
              <a:defRPr lang="en-US"/>
            </a:def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lgn="l"/>
            <a:r>
              <a:rPr lang="en-US" sz="1600" dirty="0"/>
              <a:t>signed image; 0</a:t>
            </a:r>
            <a:r>
              <a:rPr lang="en-US" sz="1600" dirty="0">
                <a:sym typeface="Symbol" panose="05050102010706020507" pitchFamily="18" charset="2"/>
              </a:rPr>
              <a:t></a:t>
            </a:r>
            <a:r>
              <a:rPr lang="en-US" sz="1600" dirty="0"/>
              <a:t>is middle gray</a:t>
            </a:r>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39</a:t>
            </a:fld>
            <a:endParaRPr lang="en-US" dirty="0"/>
          </a:p>
        </p:txBody>
      </p:sp>
    </p:spTree>
    <p:extLst>
      <p:ext uri="{BB962C8B-B14F-4D97-AF65-F5344CB8AC3E}">
        <p14:creationId xmlns:p14="http://schemas.microsoft.com/office/powerpoint/2010/main" val="3295074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1026"/>
          <p:cNvSpPr>
            <a:spLocks noGrp="1" noChangeArrowheads="1"/>
          </p:cNvSpPr>
          <p:nvPr>
            <p:ph type="title" idx="4294967295"/>
          </p:nvPr>
        </p:nvSpPr>
        <p:spPr>
          <a:xfrm>
            <a:off x="685800" y="1066800"/>
            <a:ext cx="7772400" cy="723900"/>
          </a:xfrm>
        </p:spPr>
        <p:txBody>
          <a:bodyPr/>
          <a:lstStyle/>
          <a:p>
            <a:pPr algn="ctr"/>
            <a:r>
              <a:rPr lang="en-US" altLang="en-US" dirty="0" smtClean="0"/>
              <a:t>Differentiation is Highpass Filtering</a:t>
            </a:r>
          </a:p>
        </p:txBody>
      </p:sp>
      <p:grpSp>
        <p:nvGrpSpPr>
          <p:cNvPr id="4" name="Group 3"/>
          <p:cNvGrpSpPr/>
          <p:nvPr/>
        </p:nvGrpSpPr>
        <p:grpSpPr>
          <a:xfrm>
            <a:off x="947738" y="4870449"/>
            <a:ext cx="2178050" cy="920751"/>
            <a:chOff x="947738" y="4794250"/>
            <a:chExt cx="2178050" cy="920751"/>
          </a:xfrm>
          <a:solidFill>
            <a:srgbClr val="FFFFCC"/>
          </a:solidFill>
        </p:grpSpPr>
        <p:sp>
          <p:nvSpPr>
            <p:cNvPr id="9233" name="Text Box 1029"/>
            <p:cNvSpPr txBox="1">
              <a:spLocks noChangeArrowheads="1"/>
            </p:cNvSpPr>
            <p:nvPr/>
          </p:nvSpPr>
          <p:spPr bwMode="auto">
            <a:xfrm>
              <a:off x="947738" y="5043488"/>
              <a:ext cx="1768475" cy="671513"/>
            </a:xfrm>
            <a:prstGeom prst="rect">
              <a:avLst/>
            </a:prstGeom>
            <a:grp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Directional derivative in r.</a:t>
              </a:r>
            </a:p>
          </p:txBody>
        </p:sp>
        <p:sp>
          <p:nvSpPr>
            <p:cNvPr id="9234" name="AutoShape 1034"/>
            <p:cNvSpPr>
              <a:spLocks noChangeArrowheads="1"/>
            </p:cNvSpPr>
            <p:nvPr/>
          </p:nvSpPr>
          <p:spPr bwMode="auto">
            <a:xfrm rot="18900000">
              <a:off x="2592388" y="4794250"/>
              <a:ext cx="533400" cy="228600"/>
            </a:xfrm>
            <a:prstGeom prst="rightArrow">
              <a:avLst>
                <a:gd name="adj1" fmla="val 50000"/>
                <a:gd name="adj2" fmla="val 58333"/>
              </a:avLst>
            </a:prstGeom>
            <a:grp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ltLang="en-US"/>
            </a:p>
          </p:txBody>
        </p:sp>
      </p:grpSp>
      <p:grpSp>
        <p:nvGrpSpPr>
          <p:cNvPr id="3" name="Group 2"/>
          <p:cNvGrpSpPr/>
          <p:nvPr/>
        </p:nvGrpSpPr>
        <p:grpSpPr>
          <a:xfrm>
            <a:off x="6021388" y="2087563"/>
            <a:ext cx="2173287" cy="884237"/>
            <a:chOff x="6021388" y="2163763"/>
            <a:chExt cx="2173287" cy="884237"/>
          </a:xfrm>
          <a:solidFill>
            <a:srgbClr val="FFFFCC"/>
          </a:solidFill>
        </p:grpSpPr>
        <p:sp>
          <p:nvSpPr>
            <p:cNvPr id="9231" name="AutoShape 1033"/>
            <p:cNvSpPr>
              <a:spLocks noChangeArrowheads="1"/>
            </p:cNvSpPr>
            <p:nvPr/>
          </p:nvSpPr>
          <p:spPr bwMode="auto">
            <a:xfrm rot="8100000">
              <a:off x="6021388" y="2819400"/>
              <a:ext cx="533400" cy="228600"/>
            </a:xfrm>
            <a:prstGeom prst="rightArrow">
              <a:avLst>
                <a:gd name="adj1" fmla="val 50000"/>
                <a:gd name="adj2" fmla="val 58333"/>
              </a:avLst>
            </a:prstGeom>
            <a:grp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ltLang="en-US"/>
            </a:p>
          </p:txBody>
        </p:sp>
        <p:sp>
          <p:nvSpPr>
            <p:cNvPr id="9232" name="Text Box 1030"/>
            <p:cNvSpPr txBox="1">
              <a:spLocks noChangeArrowheads="1"/>
            </p:cNvSpPr>
            <p:nvPr/>
          </p:nvSpPr>
          <p:spPr bwMode="auto">
            <a:xfrm>
              <a:off x="6426200" y="2163763"/>
              <a:ext cx="1768475" cy="646112"/>
            </a:xfrm>
            <a:prstGeom prst="rect">
              <a:avLst/>
            </a:prstGeom>
            <a:grp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Vertical HF Enhancement</a:t>
              </a:r>
            </a:p>
          </p:txBody>
        </p:sp>
      </p:grpSp>
      <p:grpSp>
        <p:nvGrpSpPr>
          <p:cNvPr id="9224" name="Group 1038"/>
          <p:cNvGrpSpPr>
            <a:grpSpLocks/>
          </p:cNvGrpSpPr>
          <p:nvPr/>
        </p:nvGrpSpPr>
        <p:grpSpPr bwMode="auto">
          <a:xfrm>
            <a:off x="947738" y="2057400"/>
            <a:ext cx="2012950" cy="1066800"/>
            <a:chOff x="710" y="1200"/>
            <a:chExt cx="1268" cy="672"/>
          </a:xfrm>
          <a:solidFill>
            <a:srgbClr val="FFFFCC"/>
          </a:solidFill>
        </p:grpSpPr>
        <p:sp>
          <p:nvSpPr>
            <p:cNvPr id="9229" name="Text Box 1028"/>
            <p:cNvSpPr txBox="1">
              <a:spLocks noChangeArrowheads="1"/>
            </p:cNvSpPr>
            <p:nvPr/>
          </p:nvSpPr>
          <p:spPr bwMode="auto">
            <a:xfrm>
              <a:off x="710" y="1200"/>
              <a:ext cx="1114" cy="423"/>
            </a:xfrm>
            <a:prstGeom prst="rect">
              <a:avLst/>
            </a:prstGeom>
            <a:grp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dirty="0"/>
                <a:t>Directional derivative in </a:t>
              </a:r>
              <a:r>
                <a:rPr lang="en-US" altLang="en-US" sz="2000" i="1" dirty="0">
                  <a:latin typeface="Times New Roman" pitchFamily="18" charset="0"/>
                </a:rPr>
                <a:t>c.</a:t>
              </a:r>
            </a:p>
          </p:txBody>
        </p:sp>
        <p:sp>
          <p:nvSpPr>
            <p:cNvPr id="9230" name="AutoShape 1035"/>
            <p:cNvSpPr>
              <a:spLocks noChangeArrowheads="1"/>
            </p:cNvSpPr>
            <p:nvPr/>
          </p:nvSpPr>
          <p:spPr bwMode="auto">
            <a:xfrm rot="2700000">
              <a:off x="1738" y="1632"/>
              <a:ext cx="336" cy="144"/>
            </a:xfrm>
            <a:prstGeom prst="rightArrow">
              <a:avLst>
                <a:gd name="adj1" fmla="val 50000"/>
                <a:gd name="adj2" fmla="val 58333"/>
              </a:avLst>
            </a:prstGeom>
            <a:grp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grpSp>
        <p:nvGrpSpPr>
          <p:cNvPr id="2" name="Group 1"/>
          <p:cNvGrpSpPr/>
          <p:nvPr/>
        </p:nvGrpSpPr>
        <p:grpSpPr>
          <a:xfrm>
            <a:off x="6172201" y="4724400"/>
            <a:ext cx="2022474" cy="1035052"/>
            <a:chOff x="6172201" y="4648201"/>
            <a:chExt cx="2022474" cy="1035052"/>
          </a:xfrm>
          <a:solidFill>
            <a:srgbClr val="FFFFCC"/>
          </a:solidFill>
        </p:grpSpPr>
        <p:sp>
          <p:nvSpPr>
            <p:cNvPr id="9227" name="AutoShape 1032"/>
            <p:cNvSpPr>
              <a:spLocks noChangeArrowheads="1"/>
            </p:cNvSpPr>
            <p:nvPr/>
          </p:nvSpPr>
          <p:spPr bwMode="auto">
            <a:xfrm rot="13500000">
              <a:off x="6019800" y="4800602"/>
              <a:ext cx="533401" cy="228600"/>
            </a:xfrm>
            <a:prstGeom prst="rightArrow">
              <a:avLst>
                <a:gd name="adj1" fmla="val 50000"/>
                <a:gd name="adj2" fmla="val 58333"/>
              </a:avLst>
            </a:prstGeom>
            <a:grp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ltLang="en-US"/>
            </a:p>
          </p:txBody>
        </p:sp>
        <p:sp>
          <p:nvSpPr>
            <p:cNvPr id="9228" name="Text Box 1031"/>
            <p:cNvSpPr txBox="1">
              <a:spLocks noChangeArrowheads="1"/>
            </p:cNvSpPr>
            <p:nvPr/>
          </p:nvSpPr>
          <p:spPr bwMode="auto">
            <a:xfrm>
              <a:off x="6426200" y="5037140"/>
              <a:ext cx="1768475" cy="646113"/>
            </a:xfrm>
            <a:prstGeom prst="rect">
              <a:avLst/>
            </a:prstGeom>
            <a:grpFill/>
            <a:ln>
              <a:noFill/>
            </a:ln>
            <a:effectLst>
              <a:outerShdw blurRad="38100" dist="635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Horizontal HF Enhancement</a:t>
              </a:r>
            </a:p>
          </p:txBody>
        </p:sp>
      </p:grpSp>
      <p:graphicFrame>
        <p:nvGraphicFramePr>
          <p:cNvPr id="9226" name="Object 1"/>
          <p:cNvGraphicFramePr>
            <a:graphicFrameLocks noChangeAspect="1"/>
          </p:cNvGraphicFramePr>
          <p:nvPr>
            <p:extLst>
              <p:ext uri="{D42A27DB-BD31-4B8C-83A1-F6EECF244321}">
                <p14:modId xmlns:p14="http://schemas.microsoft.com/office/powerpoint/2010/main" val="1210926151"/>
              </p:ext>
            </p:extLst>
          </p:nvPr>
        </p:nvGraphicFramePr>
        <p:xfrm>
          <a:off x="2286000" y="3086100"/>
          <a:ext cx="4572000" cy="1676400"/>
        </p:xfrm>
        <a:graphic>
          <a:graphicData uri="http://schemas.openxmlformats.org/presentationml/2006/ole">
            <mc:AlternateContent xmlns:mc="http://schemas.openxmlformats.org/markup-compatibility/2006">
              <mc:Choice xmlns:v="urn:schemas-microsoft-com:vml" Requires="v">
                <p:oleObj spid="_x0000_s9274" name="Equation" r:id="rId3" imgW="2286000" imgH="838080" progId="Equation.DSMT4">
                  <p:embed/>
                </p:oleObj>
              </mc:Choice>
              <mc:Fallback>
                <p:oleObj name="Equation" r:id="rId3" imgW="2286000" imgH="838080" progId="Equation.DSMT4">
                  <p:embed/>
                  <p:pic>
                    <p:nvPicPr>
                      <p:cNvPr id="0" name="Object 1"/>
                      <p:cNvPicPr>
                        <a:picLocks noChangeAspect="1" noChangeArrowheads="1"/>
                      </p:cNvPicPr>
                      <p:nvPr/>
                    </p:nvPicPr>
                    <p:blipFill>
                      <a:blip r:embed="rId4"/>
                      <a:srcRect/>
                      <a:stretch>
                        <a:fillRect/>
                      </a:stretch>
                    </p:blipFill>
                    <p:spPr bwMode="auto">
                      <a:xfrm>
                        <a:off x="2286000" y="3086100"/>
                        <a:ext cx="4572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Date Placeholder 4"/>
          <p:cNvSpPr>
            <a:spLocks noGrp="1"/>
          </p:cNvSpPr>
          <p:nvPr>
            <p:ph type="dt" sz="half" idx="2"/>
          </p:nvPr>
        </p:nvSpPr>
        <p:spPr/>
        <p:txBody>
          <a:bodyPr/>
          <a:lstStyle/>
          <a:p>
            <a:pPr>
              <a:defRPr/>
            </a:pPr>
            <a:r>
              <a:rPr lang="en-US" smtClean="0"/>
              <a:t>20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4</a:t>
            </a:fld>
            <a:endParaRPr 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3" name="Picture 4" descr="conv_test_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a:spLocks noGrp="1" noChangeArrowheads="1"/>
          </p:cNvSpPr>
          <p:nvPr>
            <p:ph type="title"/>
          </p:nvPr>
        </p:nvSpPr>
        <p:spPr>
          <a:xfrm>
            <a:off x="685800" y="1181100"/>
            <a:ext cx="7772400" cy="723900"/>
          </a:xfrm>
        </p:spPr>
        <p:txBody>
          <a:bodyPr/>
          <a:lstStyle/>
          <a:p>
            <a:pPr algn="ctr"/>
            <a:r>
              <a:rPr lang="en-US" altLang="en-US" sz="3200" smtClean="0"/>
              <a:t>Convolution Examples:  Diagonal Difference</a:t>
            </a:r>
          </a:p>
        </p:txBody>
      </p:sp>
      <p:grpSp>
        <p:nvGrpSpPr>
          <p:cNvPr id="63495" name="Group 10"/>
          <p:cNvGrpSpPr>
            <a:grpSpLocks/>
          </p:cNvGrpSpPr>
          <p:nvPr/>
        </p:nvGrpSpPr>
        <p:grpSpPr bwMode="auto">
          <a:xfrm>
            <a:off x="301625" y="153988"/>
            <a:ext cx="990600" cy="762000"/>
            <a:chOff x="192" y="144"/>
            <a:chExt cx="624" cy="480"/>
          </a:xfrm>
        </p:grpSpPr>
        <p:sp>
          <p:nvSpPr>
            <p:cNvPr id="63496" name="Rectangle 6"/>
            <p:cNvSpPr>
              <a:spLocks noChangeArrowheads="1"/>
            </p:cNvSpPr>
            <p:nvPr/>
          </p:nvSpPr>
          <p:spPr bwMode="auto">
            <a:xfrm>
              <a:off x="192" y="144"/>
              <a:ext cx="624" cy="480"/>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63497" name="Object 9"/>
            <p:cNvGraphicFramePr>
              <a:graphicFrameLocks noChangeAspect="1"/>
            </p:cNvGraphicFramePr>
            <p:nvPr/>
          </p:nvGraphicFramePr>
          <p:xfrm>
            <a:off x="252" y="188"/>
            <a:ext cx="504" cy="392"/>
          </p:xfrm>
          <a:graphic>
            <a:graphicData uri="http://schemas.openxmlformats.org/presentationml/2006/ole">
              <mc:AlternateContent xmlns:mc="http://schemas.openxmlformats.org/markup-compatibility/2006">
                <mc:Choice xmlns:v="urn:schemas-microsoft-com:vml" Requires="v">
                  <p:oleObj spid="_x0000_s79894" name="Equation" r:id="rId4" imgW="799753" imgH="622030" progId="Equation.3">
                    <p:embed/>
                  </p:oleObj>
                </mc:Choice>
                <mc:Fallback>
                  <p:oleObj name="Equation" r:id="rId4" imgW="799753" imgH="62203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 y="188"/>
                          <a:ext cx="50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p:nvPr/>
        </p:nvSpPr>
        <p:spPr>
          <a:xfrm>
            <a:off x="2438400" y="156645"/>
            <a:ext cx="1714499" cy="584775"/>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defPPr>
              <a:defRPr lang="en-US"/>
            </a:def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lgn="l"/>
            <a:r>
              <a:rPr lang="en-US" sz="1600" dirty="0"/>
              <a:t>signed image; 0</a:t>
            </a:r>
            <a:r>
              <a:rPr lang="en-US" sz="1600" dirty="0">
                <a:sym typeface="Symbol" panose="05050102010706020507" pitchFamily="18" charset="2"/>
              </a:rPr>
              <a:t></a:t>
            </a:r>
            <a:r>
              <a:rPr lang="en-US" sz="1600" dirty="0"/>
              <a:t>is middle gray</a:t>
            </a:r>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40</a:t>
            </a:fld>
            <a:endParaRPr lang="en-US" dirty="0"/>
          </a:p>
        </p:txBody>
      </p:sp>
    </p:spTree>
    <p:extLst>
      <p:ext uri="{BB962C8B-B14F-4D97-AF65-F5344CB8AC3E}">
        <p14:creationId xmlns:p14="http://schemas.microsoft.com/office/powerpoint/2010/main" val="11923621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7" descr="conv_test_d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Rectangle 3"/>
          <p:cNvSpPr>
            <a:spLocks noGrp="1" noChangeArrowheads="1"/>
          </p:cNvSpPr>
          <p:nvPr>
            <p:ph type="title"/>
          </p:nvPr>
        </p:nvSpPr>
        <p:spPr>
          <a:xfrm>
            <a:off x="685800" y="1181100"/>
            <a:ext cx="7772400" cy="723900"/>
          </a:xfrm>
        </p:spPr>
        <p:txBody>
          <a:bodyPr/>
          <a:lstStyle/>
          <a:p>
            <a:pPr algn="ctr"/>
            <a:r>
              <a:rPr lang="en-US" altLang="en-US" sz="3200" smtClean="0"/>
              <a:t>Convolution Examples:  Diagonal Difference</a:t>
            </a:r>
          </a:p>
        </p:txBody>
      </p:sp>
      <p:grpSp>
        <p:nvGrpSpPr>
          <p:cNvPr id="64519" name="Group 8"/>
          <p:cNvGrpSpPr>
            <a:grpSpLocks/>
          </p:cNvGrpSpPr>
          <p:nvPr/>
        </p:nvGrpSpPr>
        <p:grpSpPr bwMode="auto">
          <a:xfrm>
            <a:off x="301625" y="153988"/>
            <a:ext cx="990600" cy="762000"/>
            <a:chOff x="240" y="144"/>
            <a:chExt cx="624" cy="480"/>
          </a:xfrm>
        </p:grpSpPr>
        <p:sp>
          <p:nvSpPr>
            <p:cNvPr id="64520" name="Rectangle 5"/>
            <p:cNvSpPr>
              <a:spLocks noChangeArrowheads="1"/>
            </p:cNvSpPr>
            <p:nvPr/>
          </p:nvSpPr>
          <p:spPr bwMode="auto">
            <a:xfrm>
              <a:off x="240" y="144"/>
              <a:ext cx="624" cy="480"/>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64521" name="Object 6"/>
            <p:cNvGraphicFramePr>
              <a:graphicFrameLocks noChangeAspect="1"/>
            </p:cNvGraphicFramePr>
            <p:nvPr/>
          </p:nvGraphicFramePr>
          <p:xfrm>
            <a:off x="300" y="188"/>
            <a:ext cx="504" cy="392"/>
          </p:xfrm>
          <a:graphic>
            <a:graphicData uri="http://schemas.openxmlformats.org/presentationml/2006/ole">
              <mc:AlternateContent xmlns:mc="http://schemas.openxmlformats.org/markup-compatibility/2006">
                <mc:Choice xmlns:v="urn:schemas-microsoft-com:vml" Requires="v">
                  <p:oleObj spid="_x0000_s80918" name="Equation" r:id="rId4" imgW="799753" imgH="622030" progId="Equation.3">
                    <p:embed/>
                  </p:oleObj>
                </mc:Choice>
                <mc:Fallback>
                  <p:oleObj name="Equation" r:id="rId4" imgW="799753" imgH="62203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 y="188"/>
                          <a:ext cx="50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p:nvPr/>
        </p:nvSpPr>
        <p:spPr>
          <a:xfrm>
            <a:off x="2438400" y="156645"/>
            <a:ext cx="1714499" cy="584775"/>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defPPr>
              <a:defRPr lang="en-US"/>
            </a:def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lgn="l"/>
            <a:r>
              <a:rPr lang="en-US" sz="1600" dirty="0"/>
              <a:t>signed image; 0</a:t>
            </a:r>
            <a:r>
              <a:rPr lang="en-US" sz="1600" dirty="0">
                <a:sym typeface="Symbol" panose="05050102010706020507" pitchFamily="18" charset="2"/>
              </a:rPr>
              <a:t></a:t>
            </a:r>
            <a:r>
              <a:rPr lang="en-US" sz="1600" dirty="0"/>
              <a:t>is middle gray</a:t>
            </a:r>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41</a:t>
            </a:fld>
            <a:endParaRPr lang="en-US" dirty="0"/>
          </a:p>
        </p:txBody>
      </p:sp>
    </p:spTree>
    <p:extLst>
      <p:ext uri="{BB962C8B-B14F-4D97-AF65-F5344CB8AC3E}">
        <p14:creationId xmlns:p14="http://schemas.microsoft.com/office/powerpoint/2010/main" val="21691767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7" descr="conv_test_dd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Rectangle 3"/>
          <p:cNvSpPr>
            <a:spLocks noGrp="1" noChangeArrowheads="1"/>
          </p:cNvSpPr>
          <p:nvPr>
            <p:ph type="title"/>
          </p:nvPr>
        </p:nvSpPr>
        <p:spPr>
          <a:xfrm>
            <a:off x="685800" y="1181100"/>
            <a:ext cx="7772400" cy="723900"/>
          </a:xfrm>
        </p:spPr>
        <p:txBody>
          <a:bodyPr/>
          <a:lstStyle/>
          <a:p>
            <a:pPr algn="ctr"/>
            <a:r>
              <a:rPr lang="en-US" altLang="en-US" sz="3200" smtClean="0"/>
              <a:t>Convolution Examples:  D + D  Difference</a:t>
            </a:r>
          </a:p>
        </p:txBody>
      </p:sp>
      <p:grpSp>
        <p:nvGrpSpPr>
          <p:cNvPr id="65543" name="Group 9"/>
          <p:cNvGrpSpPr>
            <a:grpSpLocks/>
          </p:cNvGrpSpPr>
          <p:nvPr/>
        </p:nvGrpSpPr>
        <p:grpSpPr bwMode="auto">
          <a:xfrm>
            <a:off x="301625" y="153988"/>
            <a:ext cx="990600" cy="762000"/>
            <a:chOff x="240" y="144"/>
            <a:chExt cx="624" cy="480"/>
          </a:xfrm>
        </p:grpSpPr>
        <p:sp>
          <p:nvSpPr>
            <p:cNvPr id="65544" name="Rectangle 5"/>
            <p:cNvSpPr>
              <a:spLocks noChangeArrowheads="1"/>
            </p:cNvSpPr>
            <p:nvPr/>
          </p:nvSpPr>
          <p:spPr bwMode="auto">
            <a:xfrm>
              <a:off x="240" y="144"/>
              <a:ext cx="624" cy="480"/>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65545" name="Object 6"/>
            <p:cNvGraphicFramePr>
              <a:graphicFrameLocks noChangeAspect="1"/>
            </p:cNvGraphicFramePr>
            <p:nvPr/>
          </p:nvGraphicFramePr>
          <p:xfrm>
            <a:off x="300" y="188"/>
            <a:ext cx="504" cy="392"/>
          </p:xfrm>
          <a:graphic>
            <a:graphicData uri="http://schemas.openxmlformats.org/presentationml/2006/ole">
              <mc:AlternateContent xmlns:mc="http://schemas.openxmlformats.org/markup-compatibility/2006">
                <mc:Choice xmlns:v="urn:schemas-microsoft-com:vml" Requires="v">
                  <p:oleObj spid="_x0000_s81942" name="Equation" r:id="rId4" imgW="799753" imgH="622030" progId="Equation.3">
                    <p:embed/>
                  </p:oleObj>
                </mc:Choice>
                <mc:Fallback>
                  <p:oleObj name="Equation" r:id="rId4" imgW="799753" imgH="62203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 y="188"/>
                          <a:ext cx="50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p:nvPr/>
        </p:nvSpPr>
        <p:spPr>
          <a:xfrm>
            <a:off x="2438400" y="156645"/>
            <a:ext cx="1714499" cy="584775"/>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defPPr>
              <a:defRPr lang="en-US"/>
            </a:def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lgn="l"/>
            <a:r>
              <a:rPr lang="en-US" sz="1600" dirty="0"/>
              <a:t>signed image; 0</a:t>
            </a:r>
            <a:r>
              <a:rPr lang="en-US" sz="1600" dirty="0">
                <a:sym typeface="Symbol" panose="05050102010706020507" pitchFamily="18" charset="2"/>
              </a:rPr>
              <a:t></a:t>
            </a:r>
            <a:r>
              <a:rPr lang="en-US" sz="1600" dirty="0"/>
              <a:t>is middle gray</a:t>
            </a:r>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42</a:t>
            </a:fld>
            <a:endParaRPr lang="en-US" dirty="0"/>
          </a:p>
        </p:txBody>
      </p:sp>
    </p:spTree>
    <p:extLst>
      <p:ext uri="{BB962C8B-B14F-4D97-AF65-F5344CB8AC3E}">
        <p14:creationId xmlns:p14="http://schemas.microsoft.com/office/powerpoint/2010/main" val="2308566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3"/>
          <p:cNvSpPr>
            <a:spLocks noGrp="1" noChangeArrowheads="1"/>
          </p:cNvSpPr>
          <p:nvPr>
            <p:ph type="title"/>
          </p:nvPr>
        </p:nvSpPr>
        <p:spPr>
          <a:xfrm>
            <a:off x="685800" y="1181100"/>
            <a:ext cx="7772400" cy="723900"/>
          </a:xfrm>
        </p:spPr>
        <p:txBody>
          <a:bodyPr/>
          <a:lstStyle/>
          <a:p>
            <a:pPr algn="ctr"/>
            <a:r>
              <a:rPr lang="en-US" altLang="en-US" sz="3200" smtClean="0"/>
              <a:t>Convolution Examples:  H + V + D  Diff.</a:t>
            </a:r>
          </a:p>
        </p:txBody>
      </p:sp>
      <p:pic>
        <p:nvPicPr>
          <p:cNvPr id="66566" name="Picture 6" descr="conv_test_dhd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7" name="Group 10"/>
          <p:cNvGrpSpPr>
            <a:grpSpLocks/>
          </p:cNvGrpSpPr>
          <p:nvPr/>
        </p:nvGrpSpPr>
        <p:grpSpPr bwMode="auto">
          <a:xfrm>
            <a:off x="301625" y="153988"/>
            <a:ext cx="914400" cy="762000"/>
            <a:chOff x="240" y="144"/>
            <a:chExt cx="576" cy="480"/>
          </a:xfrm>
        </p:grpSpPr>
        <p:sp>
          <p:nvSpPr>
            <p:cNvPr id="66568" name="Rectangle 7"/>
            <p:cNvSpPr>
              <a:spLocks noChangeArrowheads="1"/>
            </p:cNvSpPr>
            <p:nvPr/>
          </p:nvSpPr>
          <p:spPr bwMode="auto">
            <a:xfrm>
              <a:off x="240" y="144"/>
              <a:ext cx="576" cy="480"/>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lvl1pPr>
                <a:defRPr sz="2000">
                  <a:solidFill>
                    <a:schemeClr val="tx1"/>
                  </a:solidFill>
                  <a:latin typeface="Comic Sans MS" pitchFamily="66" charset="0"/>
                </a:defRPr>
              </a:lvl1pPr>
              <a:lvl2pPr marL="742950" indent="-285750">
                <a:defRPr sz="2000">
                  <a:solidFill>
                    <a:schemeClr val="tx1"/>
                  </a:solidFill>
                  <a:latin typeface="Comic Sans MS" pitchFamily="66" charset="0"/>
                </a:defRPr>
              </a:lvl2pPr>
              <a:lvl3pPr marL="1143000" indent="-228600">
                <a:defRPr sz="2000">
                  <a:solidFill>
                    <a:schemeClr val="tx1"/>
                  </a:solidFill>
                  <a:latin typeface="Comic Sans MS" pitchFamily="66" charset="0"/>
                </a:defRPr>
              </a:lvl3pPr>
              <a:lvl4pPr marL="1600200" indent="-228600">
                <a:defRPr sz="2000">
                  <a:solidFill>
                    <a:schemeClr val="tx1"/>
                  </a:solidFill>
                  <a:latin typeface="Comic Sans MS" pitchFamily="66" charset="0"/>
                </a:defRPr>
              </a:lvl4pPr>
              <a:lvl5pPr marL="2057400" indent="-228600">
                <a:defRPr sz="2000">
                  <a:solidFill>
                    <a:schemeClr val="tx1"/>
                  </a:solidFill>
                  <a:latin typeface="Comic Sans MS" pitchFamily="66" charset="0"/>
                </a:defRPr>
              </a:lvl5pPr>
              <a:lvl6pPr marL="2514600" indent="-228600" algn="ctr" eaLnBrk="0" fontAlgn="base" hangingPunct="0">
                <a:spcBef>
                  <a:spcPct val="0"/>
                </a:spcBef>
                <a:spcAft>
                  <a:spcPct val="0"/>
                </a:spcAft>
                <a:defRPr sz="2000">
                  <a:solidFill>
                    <a:schemeClr val="tx1"/>
                  </a:solidFill>
                  <a:latin typeface="Comic Sans MS" pitchFamily="66" charset="0"/>
                </a:defRPr>
              </a:lvl6pPr>
              <a:lvl7pPr marL="2971800" indent="-228600" algn="ctr" eaLnBrk="0" fontAlgn="base" hangingPunct="0">
                <a:spcBef>
                  <a:spcPct val="0"/>
                </a:spcBef>
                <a:spcAft>
                  <a:spcPct val="0"/>
                </a:spcAft>
                <a:defRPr sz="2000">
                  <a:solidFill>
                    <a:schemeClr val="tx1"/>
                  </a:solidFill>
                  <a:latin typeface="Comic Sans MS" pitchFamily="66" charset="0"/>
                </a:defRPr>
              </a:lvl7pPr>
              <a:lvl8pPr marL="3429000" indent="-228600" algn="ctr" eaLnBrk="0" fontAlgn="base" hangingPunct="0">
                <a:spcBef>
                  <a:spcPct val="0"/>
                </a:spcBef>
                <a:spcAft>
                  <a:spcPct val="0"/>
                </a:spcAft>
                <a:defRPr sz="2000">
                  <a:solidFill>
                    <a:schemeClr val="tx1"/>
                  </a:solidFill>
                  <a:latin typeface="Comic Sans MS" pitchFamily="66" charset="0"/>
                </a:defRPr>
              </a:lvl8pPr>
              <a:lvl9pPr marL="3886200" indent="-228600" algn="ctr" eaLnBrk="0" fontAlgn="base" hangingPunct="0">
                <a:spcBef>
                  <a:spcPct val="0"/>
                </a:spcBef>
                <a:spcAft>
                  <a:spcPct val="0"/>
                </a:spcAft>
                <a:defRPr sz="2000">
                  <a:solidFill>
                    <a:schemeClr val="tx1"/>
                  </a:solidFill>
                  <a:latin typeface="Comic Sans MS" pitchFamily="66" charset="0"/>
                </a:defRPr>
              </a:lvl9pPr>
            </a:lstStyle>
            <a:p>
              <a:endParaRPr lang="en-US" altLang="en-US"/>
            </a:p>
          </p:txBody>
        </p:sp>
        <p:graphicFrame>
          <p:nvGraphicFramePr>
            <p:cNvPr id="66569" name="Object 8"/>
            <p:cNvGraphicFramePr>
              <a:graphicFrameLocks noChangeAspect="1"/>
            </p:cNvGraphicFramePr>
            <p:nvPr/>
          </p:nvGraphicFramePr>
          <p:xfrm>
            <a:off x="276" y="188"/>
            <a:ext cx="504" cy="392"/>
          </p:xfrm>
          <a:graphic>
            <a:graphicData uri="http://schemas.openxmlformats.org/presentationml/2006/ole">
              <mc:AlternateContent xmlns:mc="http://schemas.openxmlformats.org/markup-compatibility/2006">
                <mc:Choice xmlns:v="urn:schemas-microsoft-com:vml" Requires="v">
                  <p:oleObj spid="_x0000_s82966" name="Equation" r:id="rId4" imgW="799753" imgH="622030" progId="Equation.3">
                    <p:embed/>
                  </p:oleObj>
                </mc:Choice>
                <mc:Fallback>
                  <p:oleObj name="Equation" r:id="rId4" imgW="799753" imgH="62203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 y="188"/>
                          <a:ext cx="50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p:nvPr/>
        </p:nvSpPr>
        <p:spPr>
          <a:xfrm>
            <a:off x="2438400" y="156645"/>
            <a:ext cx="1714499" cy="584775"/>
          </a:xfrm>
          <a:prstGeom prst="rect">
            <a:avLst/>
          </a:prstGeom>
          <a:solidFill>
            <a:srgbClr val="FFFFCC"/>
          </a:solidFill>
          <a:ln>
            <a:noFill/>
          </a:ln>
          <a:effectLst>
            <a:outerShdw blurRad="50800" dist="63500" dir="2700000" algn="tl" rotWithShape="0">
              <a:prstClr val="black">
                <a:alpha val="40000"/>
              </a:prstClr>
            </a:outerShdw>
          </a:effectLst>
          <a:extLst>
            <a:ext uri="{91240B29-F687-4F45-9708-019B960494DF}">
              <a14:hiddenLine xmlns:a14="http://schemas.microsoft.com/office/drawing/2010/main" w="19050">
                <a:solidFill>
                  <a:schemeClr val="tx1"/>
                </a:solidFill>
                <a:miter lim="800000"/>
                <a:headEnd/>
                <a:tailEnd/>
              </a14:hiddenLine>
            </a:ext>
          </a:extLst>
        </p:spPr>
        <p:txBody>
          <a:bodyPr anchor="ctr">
            <a:spAutoFit/>
          </a:bodyPr>
          <a:lstStyle>
            <a:defPPr>
              <a:defRPr lang="en-US"/>
            </a:def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lgn="l"/>
            <a:r>
              <a:rPr lang="en-US" sz="1600" dirty="0"/>
              <a:t>signed image; 0</a:t>
            </a:r>
            <a:r>
              <a:rPr lang="en-US" sz="1600" dirty="0">
                <a:sym typeface="Symbol" panose="05050102010706020507" pitchFamily="18" charset="2"/>
              </a:rPr>
              <a:t></a:t>
            </a:r>
            <a:r>
              <a:rPr lang="en-US" sz="1600" dirty="0"/>
              <a:t>is middle gray</a:t>
            </a:r>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43</a:t>
            </a:fld>
            <a:endParaRPr lang="en-US" dirty="0"/>
          </a:p>
        </p:txBody>
      </p:sp>
    </p:spTree>
    <p:extLst>
      <p:ext uri="{BB962C8B-B14F-4D97-AF65-F5344CB8AC3E}">
        <p14:creationId xmlns:p14="http://schemas.microsoft.com/office/powerpoint/2010/main" val="11070977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p:nvPr>
        </p:nvSpPr>
        <p:spPr>
          <a:xfrm>
            <a:off x="685800" y="1181100"/>
            <a:ext cx="7772400" cy="723900"/>
          </a:xfrm>
        </p:spPr>
        <p:txBody>
          <a:bodyPr/>
          <a:lstStyle/>
          <a:p>
            <a:pPr algn="ctr"/>
            <a:r>
              <a:rPr lang="en-US" altLang="en-US" smtClean="0"/>
              <a:t>Convolution Examples:  Original Images</a:t>
            </a:r>
          </a:p>
        </p:txBody>
      </p:sp>
      <p:pic>
        <p:nvPicPr>
          <p:cNvPr id="67590" name="Picture 3" descr="conv_test_lp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44</a:t>
            </a:fld>
            <a:endParaRPr lang="en-US" dirty="0"/>
          </a:p>
        </p:txBody>
      </p:sp>
    </p:spTree>
    <p:extLst>
      <p:ext uri="{BB962C8B-B14F-4D97-AF65-F5344CB8AC3E}">
        <p14:creationId xmlns:p14="http://schemas.microsoft.com/office/powerpoint/2010/main" val="19332573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3" name="Picture 7" descr="trains-512-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descr="trains-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Rectangle 2"/>
          <p:cNvSpPr>
            <a:spLocks noGrp="1" noChangeArrowheads="1"/>
          </p:cNvSpPr>
          <p:nvPr>
            <p:ph type="title" idx="4294967295"/>
          </p:nvPr>
        </p:nvSpPr>
        <p:spPr>
          <a:xfrm>
            <a:off x="838200" y="1181100"/>
            <a:ext cx="7772400" cy="723900"/>
          </a:xfrm>
        </p:spPr>
        <p:txBody>
          <a:bodyPr/>
          <a:lstStyle/>
          <a:p>
            <a:r>
              <a:rPr lang="en-US" altLang="en-US" smtClean="0"/>
              <a:t>Original Image</a:t>
            </a:r>
          </a:p>
        </p:txBody>
      </p:sp>
      <p:sp>
        <p:nvSpPr>
          <p:cNvPr id="27656" name="Text Box 8"/>
          <p:cNvSpPr txBox="1">
            <a:spLocks noChangeArrowheads="1"/>
          </p:cNvSpPr>
          <p:nvPr/>
        </p:nvSpPr>
        <p:spPr bwMode="auto">
          <a:xfrm>
            <a:off x="1617469" y="5791200"/>
            <a:ext cx="211493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a:latin typeface="Times New Roman" pitchFamily="18" charset="0"/>
              </a:rPr>
              <a:t>I</a:t>
            </a:r>
          </a:p>
        </p:txBody>
      </p:sp>
      <p:sp>
        <p:nvSpPr>
          <p:cNvPr id="27657" name="Text Box 9"/>
          <p:cNvSpPr txBox="1">
            <a:spLocks noChangeArrowheads="1"/>
          </p:cNvSpPr>
          <p:nvPr/>
        </p:nvSpPr>
        <p:spPr bwMode="auto">
          <a:xfrm>
            <a:off x="6165850" y="5794375"/>
            <a:ext cx="10779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image</a:t>
            </a:r>
            <a:r>
              <a:rPr lang="en-US" altLang="en-US" i="1" dirty="0">
                <a:latin typeface="Times New Roman" pitchFamily="18" charset="0"/>
              </a:rPr>
              <a:t> </a:t>
            </a:r>
            <a:r>
              <a:rPr lang="en-US" altLang="en-US" b="1" dirty="0">
                <a:latin typeface="Times New Roman" pitchFamily="18" charset="0"/>
              </a:rPr>
              <a:t>I</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4" descr="trains-512-PS-Diff-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2"/>
          <p:cNvSpPr>
            <a:spLocks noGrp="1" noChangeArrowheads="1"/>
          </p:cNvSpPr>
          <p:nvPr>
            <p:ph type="title" idx="4294967295"/>
          </p:nvPr>
        </p:nvSpPr>
        <p:spPr>
          <a:xfrm>
            <a:off x="838200" y="1181100"/>
            <a:ext cx="7772400" cy="723900"/>
          </a:xfrm>
        </p:spPr>
        <p:txBody>
          <a:bodyPr/>
          <a:lstStyle/>
          <a:p>
            <a:r>
              <a:rPr lang="en-US" altLang="en-US" smtClean="0"/>
              <a:t>Left Difference</a:t>
            </a:r>
          </a:p>
        </p:txBody>
      </p:sp>
      <p:pic>
        <p:nvPicPr>
          <p:cNvPr id="28679" name="Picture 5" descr="trains-512-Dif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6"/>
          <p:cNvSpPr txBox="1">
            <a:spLocks noChangeArrowheads="1"/>
          </p:cNvSpPr>
          <p:nvPr/>
        </p:nvSpPr>
        <p:spPr bwMode="auto">
          <a:xfrm>
            <a:off x="864178" y="5788025"/>
            <a:ext cx="362310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sym typeface="Symbol" pitchFamily="18" charset="2"/>
              </a:rPr>
              <a:t></a:t>
            </a:r>
            <a:r>
              <a:rPr lang="en-US" altLang="en-US" dirty="0">
                <a:latin typeface="Times New Roman" pitchFamily="18" charset="0"/>
              </a:rPr>
              <a:t>[-1 </a:t>
            </a:r>
            <a:r>
              <a:rPr lang="en-US" altLang="en-US" dirty="0" smtClean="0">
                <a:latin typeface="Times New Roman" pitchFamily="18" charset="0"/>
              </a:rPr>
              <a:t>1 0]</a:t>
            </a:r>
            <a:endParaRPr lang="en-US" altLang="en-US" dirty="0">
              <a:latin typeface="Times New Roman" pitchFamily="18" charset="0"/>
            </a:endParaRPr>
          </a:p>
        </p:txBody>
      </p:sp>
      <p:sp>
        <p:nvSpPr>
          <p:cNvPr id="28681" name="Text Box 7"/>
          <p:cNvSpPr txBox="1">
            <a:spLocks noChangeArrowheads="1"/>
          </p:cNvSpPr>
          <p:nvPr/>
        </p:nvSpPr>
        <p:spPr bwMode="auto">
          <a:xfrm>
            <a:off x="5877466" y="5791200"/>
            <a:ext cx="166103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sym typeface="Symbol" pitchFamily="18" charset="2"/>
              </a:rPr>
              <a:t></a:t>
            </a:r>
            <a:r>
              <a:rPr lang="en-US" altLang="en-US" dirty="0" smtClean="0">
                <a:latin typeface="Times New Roman" pitchFamily="18" charset="0"/>
              </a:rPr>
              <a:t>[0 1 -1]</a:t>
            </a:r>
            <a:endParaRPr lang="en-US" altLang="en-US" dirty="0">
              <a:latin typeface="Times New Roman" pitchFamily="18" charset="0"/>
            </a:endParaRP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6" descr="trains-512-I+Rd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3" descr="trains-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Rectangle 4"/>
          <p:cNvSpPr>
            <a:spLocks noGrp="1" noChangeArrowheads="1"/>
          </p:cNvSpPr>
          <p:nvPr>
            <p:ph type="title" idx="4294967295"/>
          </p:nvPr>
        </p:nvSpPr>
        <p:spPr>
          <a:xfrm>
            <a:off x="838200" y="1181100"/>
            <a:ext cx="7772400" cy="723900"/>
          </a:xfrm>
        </p:spPr>
        <p:txBody>
          <a:bodyPr/>
          <a:lstStyle/>
          <a:p>
            <a:r>
              <a:rPr lang="en-US" altLang="en-US" smtClean="0"/>
              <a:t>Original Image + Left Difference</a:t>
            </a:r>
          </a:p>
        </p:txBody>
      </p:sp>
      <p:sp>
        <p:nvSpPr>
          <p:cNvPr id="29704" name="Text Box 7"/>
          <p:cNvSpPr txBox="1">
            <a:spLocks noChangeArrowheads="1"/>
          </p:cNvSpPr>
          <p:nvPr/>
        </p:nvSpPr>
        <p:spPr bwMode="auto">
          <a:xfrm>
            <a:off x="2125663" y="5791200"/>
            <a:ext cx="1074737"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image </a:t>
            </a:r>
            <a:r>
              <a:rPr lang="en-US" altLang="en-US" b="1" dirty="0">
                <a:latin typeface="Times New Roman" pitchFamily="18" charset="0"/>
              </a:rPr>
              <a:t>I</a:t>
            </a:r>
          </a:p>
        </p:txBody>
      </p:sp>
      <p:sp>
        <p:nvSpPr>
          <p:cNvPr id="29705" name="Text Box 8"/>
          <p:cNvSpPr txBox="1">
            <a:spLocks noChangeArrowheads="1"/>
          </p:cNvSpPr>
          <p:nvPr/>
        </p:nvSpPr>
        <p:spPr bwMode="auto">
          <a:xfrm>
            <a:off x="5505554" y="5791200"/>
            <a:ext cx="240803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dirty="0">
                <a:latin typeface="Times New Roman" pitchFamily="18" charset="0"/>
              </a:rPr>
              <a:t>I</a:t>
            </a:r>
            <a:r>
              <a:rPr lang="en-US" altLang="en-US" dirty="0">
                <a:latin typeface="Times New Roman" pitchFamily="18" charset="0"/>
              </a:rPr>
              <a:t>+(</a:t>
            </a: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dirty="0">
                <a:latin typeface="Times New Roman" pitchFamily="18" charset="0"/>
              </a:rPr>
              <a:t>)</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rPr>
              <a:t>+(</a:t>
            </a:r>
            <a:r>
              <a:rPr lang="en-US" altLang="en-US" b="1" dirty="0">
                <a:latin typeface="Times New Roman" pitchFamily="18" charset="0"/>
              </a:rPr>
              <a:t>I</a:t>
            </a:r>
            <a:r>
              <a:rPr lang="en-US" altLang="en-US" dirty="0">
                <a:latin typeface="Times New Roman" pitchFamily="18" charset="0"/>
                <a:sym typeface="Symbol" pitchFamily="18" charset="2"/>
              </a:rPr>
              <a:t></a:t>
            </a:r>
            <a:r>
              <a:rPr lang="en-US" altLang="en-US" dirty="0" smtClean="0">
                <a:latin typeface="Times New Roman" pitchFamily="18" charset="0"/>
              </a:rPr>
              <a:t>[0 1 -1])</a:t>
            </a:r>
            <a:endParaRPr lang="en-US" altLang="en-US" dirty="0">
              <a:latin typeface="Times New Roman" pitchFamily="18" charset="0"/>
            </a:endParaRP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5" name="Picture 7" descr="trains-512-Diff-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descr="trains-512-PS-Dif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2"/>
          <p:cNvSpPr>
            <a:spLocks noGrp="1" noChangeArrowheads="1"/>
          </p:cNvSpPr>
          <p:nvPr>
            <p:ph type="title" idx="4294967295"/>
          </p:nvPr>
        </p:nvSpPr>
        <p:spPr>
          <a:xfrm>
            <a:off x="838200" y="1181100"/>
            <a:ext cx="7772400" cy="723900"/>
          </a:xfrm>
        </p:spPr>
        <p:txBody>
          <a:bodyPr/>
          <a:lstStyle/>
          <a:p>
            <a:r>
              <a:rPr lang="en-US" altLang="en-US" smtClean="0"/>
              <a:t>Right Difference</a:t>
            </a:r>
          </a:p>
        </p:txBody>
      </p:sp>
      <p:sp>
        <p:nvSpPr>
          <p:cNvPr id="30728" name="Text Box 8"/>
          <p:cNvSpPr txBox="1">
            <a:spLocks noChangeArrowheads="1"/>
          </p:cNvSpPr>
          <p:nvPr/>
        </p:nvSpPr>
        <p:spPr bwMode="auto">
          <a:xfrm>
            <a:off x="963613" y="5788025"/>
            <a:ext cx="3424237"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sym typeface="Symbol" pitchFamily="18" charset="2"/>
              </a:rPr>
              <a:t></a:t>
            </a:r>
            <a:r>
              <a:rPr lang="en-US" altLang="en-US" dirty="0">
                <a:latin typeface="Times New Roman" pitchFamily="18" charset="0"/>
              </a:rPr>
              <a:t>[1 -1]</a:t>
            </a:r>
          </a:p>
        </p:txBody>
      </p:sp>
      <p:sp>
        <p:nvSpPr>
          <p:cNvPr id="30729" name="Text Box 9"/>
          <p:cNvSpPr txBox="1">
            <a:spLocks noChangeArrowheads="1"/>
          </p:cNvSpPr>
          <p:nvPr/>
        </p:nvSpPr>
        <p:spPr bwMode="auto">
          <a:xfrm>
            <a:off x="5877466" y="5791200"/>
            <a:ext cx="166103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sym typeface="Symbol" pitchFamily="18" charset="2"/>
              </a:rPr>
              <a:t></a:t>
            </a:r>
            <a:r>
              <a:rPr lang="en-US" altLang="en-US" dirty="0" smtClean="0">
                <a:latin typeface="Times New Roman" pitchFamily="18" charset="0"/>
              </a:rPr>
              <a:t>[-1 1 0]</a:t>
            </a:r>
            <a:endParaRPr lang="en-US" altLang="en-US" dirty="0">
              <a:latin typeface="Times New Roman" pitchFamily="18" charset="0"/>
            </a:endParaRP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6" descr="trains-512-I+Ld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3" descr="trains-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Rectangle 4"/>
          <p:cNvSpPr>
            <a:spLocks noGrp="1" noChangeArrowheads="1"/>
          </p:cNvSpPr>
          <p:nvPr>
            <p:ph type="title" idx="4294967295"/>
          </p:nvPr>
        </p:nvSpPr>
        <p:spPr>
          <a:xfrm>
            <a:off x="838200" y="1181100"/>
            <a:ext cx="7772400" cy="723900"/>
          </a:xfrm>
        </p:spPr>
        <p:txBody>
          <a:bodyPr/>
          <a:lstStyle/>
          <a:p>
            <a:r>
              <a:rPr lang="en-US" altLang="en-US" smtClean="0"/>
              <a:t>Original Image + Right Difference</a:t>
            </a:r>
          </a:p>
        </p:txBody>
      </p:sp>
      <p:sp>
        <p:nvSpPr>
          <p:cNvPr id="31752" name="Text Box 7"/>
          <p:cNvSpPr txBox="1">
            <a:spLocks noChangeArrowheads="1"/>
          </p:cNvSpPr>
          <p:nvPr/>
        </p:nvSpPr>
        <p:spPr bwMode="auto">
          <a:xfrm>
            <a:off x="2125663" y="5791200"/>
            <a:ext cx="1074737"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image </a:t>
            </a:r>
            <a:r>
              <a:rPr lang="en-US" altLang="en-US" b="1" dirty="0">
                <a:latin typeface="Times New Roman" pitchFamily="18" charset="0"/>
              </a:rPr>
              <a:t>I</a:t>
            </a:r>
          </a:p>
        </p:txBody>
      </p:sp>
      <p:sp>
        <p:nvSpPr>
          <p:cNvPr id="31753" name="Text Box 8"/>
          <p:cNvSpPr txBox="1">
            <a:spLocks noChangeArrowheads="1"/>
          </p:cNvSpPr>
          <p:nvPr/>
        </p:nvSpPr>
        <p:spPr bwMode="auto">
          <a:xfrm>
            <a:off x="5505554" y="5791200"/>
            <a:ext cx="240803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dirty="0">
                <a:latin typeface="Times New Roman" pitchFamily="18" charset="0"/>
              </a:rPr>
              <a:t>I</a:t>
            </a:r>
            <a:r>
              <a:rPr lang="en-US" altLang="en-US" dirty="0">
                <a:latin typeface="Times New Roman" pitchFamily="18" charset="0"/>
              </a:rPr>
              <a:t>+(</a:t>
            </a: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dirty="0">
                <a:latin typeface="Times New Roman" pitchFamily="18" charset="0"/>
              </a:rPr>
              <a:t>)</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rPr>
              <a:t>+(</a:t>
            </a:r>
            <a:r>
              <a:rPr lang="en-US" altLang="en-US" b="1" dirty="0">
                <a:latin typeface="Times New Roman" pitchFamily="18" charset="0"/>
              </a:rPr>
              <a:t>I</a:t>
            </a:r>
            <a:r>
              <a:rPr lang="en-US" altLang="en-US" dirty="0">
                <a:latin typeface="Times New Roman" pitchFamily="18" charset="0"/>
                <a:sym typeface="Symbol" pitchFamily="18" charset="2"/>
              </a:rPr>
              <a:t></a:t>
            </a:r>
            <a:r>
              <a:rPr lang="en-US" altLang="en-US" dirty="0">
                <a:latin typeface="Times New Roman" pitchFamily="18" charset="0"/>
              </a:rPr>
              <a:t>[-1 </a:t>
            </a:r>
            <a:r>
              <a:rPr lang="en-US" altLang="en-US" dirty="0" smtClean="0">
                <a:latin typeface="Times New Roman" pitchFamily="18" charset="0"/>
              </a:rPr>
              <a:t>1 0])</a:t>
            </a:r>
            <a:endParaRPr lang="en-US" altLang="en-US" dirty="0">
              <a:latin typeface="Times New Roman" pitchFamily="18" charset="0"/>
            </a:endParaRP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3"/>
          <p:cNvSpPr>
            <a:spLocks noGrp="1" noChangeArrowheads="1"/>
          </p:cNvSpPr>
          <p:nvPr>
            <p:ph type="title" idx="4294967295"/>
          </p:nvPr>
        </p:nvSpPr>
        <p:spPr>
          <a:xfrm>
            <a:off x="876300" y="1066800"/>
            <a:ext cx="7391400" cy="723900"/>
          </a:xfrm>
          <a:solidFill>
            <a:schemeClr val="bg1"/>
          </a:solidFill>
        </p:spPr>
        <p:txBody>
          <a:bodyPr/>
          <a:lstStyle/>
          <a:p>
            <a:pPr algn="ctr"/>
            <a:r>
              <a:rPr lang="en-US" altLang="en-US" sz="3200" dirty="0" smtClean="0"/>
              <a:t>Fourier Transforms of Sums of  Derivatives</a:t>
            </a:r>
          </a:p>
        </p:txBody>
      </p:sp>
      <p:grpSp>
        <p:nvGrpSpPr>
          <p:cNvPr id="2" name="Group 1"/>
          <p:cNvGrpSpPr/>
          <p:nvPr/>
        </p:nvGrpSpPr>
        <p:grpSpPr>
          <a:xfrm>
            <a:off x="1520825" y="3076575"/>
            <a:ext cx="6024563" cy="581025"/>
            <a:chOff x="1520825" y="3076575"/>
            <a:chExt cx="6024563" cy="581025"/>
          </a:xfrm>
        </p:grpSpPr>
        <p:sp>
          <p:nvSpPr>
            <p:cNvPr id="10252" name="Text Box 12"/>
            <p:cNvSpPr txBox="1">
              <a:spLocks noChangeArrowheads="1"/>
            </p:cNvSpPr>
            <p:nvPr/>
          </p:nvSpPr>
          <p:spPr bwMode="auto">
            <a:xfrm>
              <a:off x="1520825" y="3076575"/>
              <a:ext cx="2286000" cy="581025"/>
            </a:xfrm>
            <a:prstGeom prst="rect">
              <a:avLst/>
            </a:prstGeom>
            <a:solidFill>
              <a:srgbClr val="FFFFCC"/>
            </a:solidFill>
            <a:ln>
              <a:noFill/>
            </a:ln>
            <a:effectLst>
              <a:outerShdw blurRad="38100" dist="63500"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a:t>Sum of first-order partial </a:t>
              </a:r>
              <a:r>
                <a:rPr lang="en-US" altLang="en-US" sz="1600" dirty="0" smtClean="0"/>
                <a:t>derivatives</a:t>
              </a:r>
              <a:r>
                <a:rPr lang="en-US" altLang="en-US" sz="1600" dirty="0"/>
                <a:t>…</a:t>
              </a:r>
            </a:p>
          </p:txBody>
        </p:sp>
        <p:sp>
          <p:nvSpPr>
            <p:cNvPr id="10253" name="Text Box 14"/>
            <p:cNvSpPr txBox="1">
              <a:spLocks noChangeArrowheads="1"/>
            </p:cNvSpPr>
            <p:nvPr/>
          </p:nvSpPr>
          <p:spPr bwMode="auto">
            <a:xfrm>
              <a:off x="5259388" y="3076575"/>
              <a:ext cx="2286000" cy="581025"/>
            </a:xfrm>
            <a:prstGeom prst="rect">
              <a:avLst/>
            </a:prstGeom>
            <a:solidFill>
              <a:srgbClr val="FFFFCC"/>
            </a:solidFill>
            <a:ln>
              <a:noFill/>
            </a:ln>
            <a:effectLst>
              <a:outerShdw blurRad="38100" dist="63500"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a:t>…linear amplification of high frequencies</a:t>
              </a:r>
            </a:p>
          </p:txBody>
        </p:sp>
      </p:grpSp>
      <p:grpSp>
        <p:nvGrpSpPr>
          <p:cNvPr id="3" name="Group 2"/>
          <p:cNvGrpSpPr/>
          <p:nvPr/>
        </p:nvGrpSpPr>
        <p:grpSpPr>
          <a:xfrm>
            <a:off x="1225550" y="5210175"/>
            <a:ext cx="6615113" cy="581025"/>
            <a:chOff x="1225550" y="5210175"/>
            <a:chExt cx="6615113" cy="581025"/>
          </a:xfrm>
        </p:grpSpPr>
        <p:sp>
          <p:nvSpPr>
            <p:cNvPr id="10250" name="Text Box 13"/>
            <p:cNvSpPr txBox="1">
              <a:spLocks noChangeArrowheads="1"/>
            </p:cNvSpPr>
            <p:nvPr/>
          </p:nvSpPr>
          <p:spPr bwMode="auto">
            <a:xfrm>
              <a:off x="1225550" y="5210175"/>
              <a:ext cx="2286000" cy="581025"/>
            </a:xfrm>
            <a:prstGeom prst="rect">
              <a:avLst/>
            </a:prstGeom>
            <a:solidFill>
              <a:srgbClr val="FFFFCC"/>
            </a:solidFill>
            <a:ln>
              <a:noFill/>
            </a:ln>
            <a:effectLst>
              <a:outerShdw blurRad="38100" dist="63500"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a:t>Sum of second-order partial </a:t>
              </a:r>
              <a:r>
                <a:rPr lang="en-US" altLang="en-US" sz="1600" dirty="0" smtClean="0"/>
                <a:t>derivatives</a:t>
              </a:r>
              <a:r>
                <a:rPr lang="en-US" altLang="en-US" sz="1600" dirty="0"/>
                <a:t>…</a:t>
              </a:r>
            </a:p>
          </p:txBody>
        </p:sp>
        <p:sp>
          <p:nvSpPr>
            <p:cNvPr id="10251" name="Text Box 15"/>
            <p:cNvSpPr txBox="1">
              <a:spLocks noChangeArrowheads="1"/>
            </p:cNvSpPr>
            <p:nvPr/>
          </p:nvSpPr>
          <p:spPr bwMode="auto">
            <a:xfrm>
              <a:off x="5249863" y="5210175"/>
              <a:ext cx="2590800" cy="581025"/>
            </a:xfrm>
            <a:prstGeom prst="rect">
              <a:avLst/>
            </a:prstGeom>
            <a:solidFill>
              <a:srgbClr val="FFFFCC"/>
            </a:solidFill>
            <a:ln>
              <a:noFill/>
            </a:ln>
            <a:effectLst>
              <a:outerShdw blurRad="38100" dist="63500"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a:t>…quadratic  amplification of high frequencies</a:t>
              </a:r>
            </a:p>
          </p:txBody>
        </p:sp>
      </p:grpSp>
      <p:graphicFrame>
        <p:nvGraphicFramePr>
          <p:cNvPr id="10248" name="Object 1"/>
          <p:cNvGraphicFramePr>
            <a:graphicFrameLocks noChangeAspect="1"/>
          </p:cNvGraphicFramePr>
          <p:nvPr>
            <p:extLst>
              <p:ext uri="{D42A27DB-BD31-4B8C-83A1-F6EECF244321}">
                <p14:modId xmlns:p14="http://schemas.microsoft.com/office/powerpoint/2010/main" val="2958459649"/>
              </p:ext>
            </p:extLst>
          </p:nvPr>
        </p:nvGraphicFramePr>
        <p:xfrm>
          <a:off x="1682750" y="2101850"/>
          <a:ext cx="5778500" cy="666750"/>
        </p:xfrm>
        <a:graphic>
          <a:graphicData uri="http://schemas.openxmlformats.org/presentationml/2006/ole">
            <mc:AlternateContent xmlns:mc="http://schemas.openxmlformats.org/markup-compatibility/2006">
              <mc:Choice xmlns:v="urn:schemas-microsoft-com:vml" Requires="v">
                <p:oleObj spid="_x0000_s10336" name="Equation" r:id="rId3" imgW="4622760" imgH="533160" progId="Equation.DSMT4">
                  <p:embed/>
                </p:oleObj>
              </mc:Choice>
              <mc:Fallback>
                <p:oleObj name="Equation" r:id="rId3" imgW="4622760" imgH="533160" progId="Equation.DSMT4">
                  <p:embed/>
                  <p:pic>
                    <p:nvPicPr>
                      <p:cNvPr id="0" name="Object 1"/>
                      <p:cNvPicPr>
                        <a:picLocks noChangeAspect="1" noChangeArrowheads="1"/>
                      </p:cNvPicPr>
                      <p:nvPr/>
                    </p:nvPicPr>
                    <p:blipFill>
                      <a:blip r:embed="rId4"/>
                      <a:srcRect/>
                      <a:stretch>
                        <a:fillRect/>
                      </a:stretch>
                    </p:blipFill>
                    <p:spPr bwMode="auto">
                      <a:xfrm>
                        <a:off x="1682750" y="2101850"/>
                        <a:ext cx="57785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9" name="Object 14"/>
          <p:cNvGraphicFramePr>
            <a:graphicFrameLocks noChangeAspect="1"/>
          </p:cNvGraphicFramePr>
          <p:nvPr>
            <p:extLst>
              <p:ext uri="{D42A27DB-BD31-4B8C-83A1-F6EECF244321}">
                <p14:modId xmlns:p14="http://schemas.microsoft.com/office/powerpoint/2010/main" val="308166994"/>
              </p:ext>
            </p:extLst>
          </p:nvPr>
        </p:nvGraphicFramePr>
        <p:xfrm>
          <a:off x="1309688" y="4235450"/>
          <a:ext cx="6524625" cy="666750"/>
        </p:xfrm>
        <a:graphic>
          <a:graphicData uri="http://schemas.openxmlformats.org/presentationml/2006/ole">
            <mc:AlternateContent xmlns:mc="http://schemas.openxmlformats.org/markup-compatibility/2006">
              <mc:Choice xmlns:v="urn:schemas-microsoft-com:vml" Requires="v">
                <p:oleObj spid="_x0000_s10337" name="Equation" r:id="rId5" imgW="5219640" imgH="533160" progId="Equation.DSMT4">
                  <p:embed/>
                </p:oleObj>
              </mc:Choice>
              <mc:Fallback>
                <p:oleObj name="Equation" r:id="rId5" imgW="5219640" imgH="533160" progId="Equation.DSMT4">
                  <p:embed/>
                  <p:pic>
                    <p:nvPicPr>
                      <p:cNvPr id="0" name="Object 14"/>
                      <p:cNvPicPr>
                        <a:picLocks noChangeAspect="1" noChangeArrowheads="1"/>
                      </p:cNvPicPr>
                      <p:nvPr/>
                    </p:nvPicPr>
                    <p:blipFill>
                      <a:blip r:embed="rId6"/>
                      <a:srcRect/>
                      <a:stretch>
                        <a:fillRect/>
                      </a:stretch>
                    </p:blipFill>
                    <p:spPr bwMode="auto">
                      <a:xfrm>
                        <a:off x="1309688" y="4235450"/>
                        <a:ext cx="65246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Date Placeholder 3"/>
          <p:cNvSpPr>
            <a:spLocks noGrp="1"/>
          </p:cNvSpPr>
          <p:nvPr>
            <p:ph type="dt" sz="half" idx="2"/>
          </p:nvPr>
        </p:nvSpPr>
        <p:spPr/>
        <p:txBody>
          <a:bodyPr/>
          <a:lstStyle/>
          <a:p>
            <a:pPr>
              <a:defRPr/>
            </a:pPr>
            <a:r>
              <a:rPr lang="en-US" smtClean="0"/>
              <a:t>20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3" name="Picture 5" descr="trains-512-PS-Diff-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6" descr="trains-512-Diff-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4"/>
          <p:cNvSpPr>
            <a:spLocks noGrp="1" noChangeArrowheads="1"/>
          </p:cNvSpPr>
          <p:nvPr>
            <p:ph type="title" idx="4294967295"/>
          </p:nvPr>
        </p:nvSpPr>
        <p:spPr>
          <a:xfrm>
            <a:off x="838200" y="1181100"/>
            <a:ext cx="7772400" cy="723900"/>
          </a:xfrm>
        </p:spPr>
        <p:txBody>
          <a:bodyPr/>
          <a:lstStyle/>
          <a:p>
            <a:r>
              <a:rPr lang="en-US" altLang="en-US" smtClean="0"/>
              <a:t>Vertical Edges (L+R Diffs)</a:t>
            </a:r>
          </a:p>
        </p:txBody>
      </p:sp>
      <p:sp>
        <p:nvSpPr>
          <p:cNvPr id="32776" name="Text Box 7"/>
          <p:cNvSpPr txBox="1">
            <a:spLocks noChangeArrowheads="1"/>
          </p:cNvSpPr>
          <p:nvPr/>
        </p:nvSpPr>
        <p:spPr bwMode="auto">
          <a:xfrm>
            <a:off x="838200" y="5788025"/>
            <a:ext cx="3675063"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sym typeface="Symbol" pitchFamily="18" charset="2"/>
              </a:rPr>
              <a:t></a:t>
            </a:r>
            <a:r>
              <a:rPr lang="en-US" altLang="en-US" dirty="0">
                <a:latin typeface="Times New Roman" pitchFamily="18" charset="0"/>
              </a:rPr>
              <a:t>[-1 2 -1]</a:t>
            </a:r>
          </a:p>
        </p:txBody>
      </p:sp>
      <p:sp>
        <p:nvSpPr>
          <p:cNvPr id="32777" name="Text Box 8"/>
          <p:cNvSpPr txBox="1">
            <a:spLocks noChangeArrowheads="1"/>
          </p:cNvSpPr>
          <p:nvPr/>
        </p:nvSpPr>
        <p:spPr bwMode="auto">
          <a:xfrm>
            <a:off x="5838825" y="5791200"/>
            <a:ext cx="1738313"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a:latin typeface="Times New Roman" pitchFamily="18" charset="0"/>
              </a:rPr>
              <a:t>I</a:t>
            </a:r>
            <a:r>
              <a:rPr lang="en-US" altLang="en-US">
                <a:latin typeface="Times New Roman" pitchFamily="18" charset="0"/>
                <a:sym typeface="Symbol" pitchFamily="18" charset="2"/>
              </a:rPr>
              <a:t></a:t>
            </a:r>
            <a:r>
              <a:rPr lang="en-US" altLang="en-US" b="1">
                <a:latin typeface="Times New Roman" pitchFamily="18" charset="0"/>
              </a:rPr>
              <a:t>h</a:t>
            </a:r>
            <a:r>
              <a:rPr lang="en-US" altLang="en-US" i="1">
                <a:latin typeface="Times New Roman" pitchFamily="18" charset="0"/>
              </a:rPr>
              <a:t> </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sym typeface="Symbol" pitchFamily="18" charset="2"/>
              </a:rPr>
              <a:t></a:t>
            </a:r>
            <a:r>
              <a:rPr lang="en-US" altLang="en-US">
                <a:latin typeface="Times New Roman" pitchFamily="18" charset="0"/>
              </a:rPr>
              <a:t>[-1 2 -1]</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7" name="Picture 5" descr="trains-512-I+Vd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3" descr="trains-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Rectangle 4"/>
          <p:cNvSpPr>
            <a:spLocks noGrp="1" noChangeArrowheads="1"/>
          </p:cNvSpPr>
          <p:nvPr>
            <p:ph type="title" idx="4294967295"/>
          </p:nvPr>
        </p:nvSpPr>
        <p:spPr>
          <a:xfrm>
            <a:off x="838200" y="1181100"/>
            <a:ext cx="7772400" cy="723900"/>
          </a:xfrm>
        </p:spPr>
        <p:txBody>
          <a:bodyPr/>
          <a:lstStyle/>
          <a:p>
            <a:r>
              <a:rPr lang="en-US" altLang="en-US" smtClean="0"/>
              <a:t>Original Image + Vertical Edges</a:t>
            </a:r>
          </a:p>
        </p:txBody>
      </p:sp>
      <p:sp>
        <p:nvSpPr>
          <p:cNvPr id="33800" name="Text Box 6"/>
          <p:cNvSpPr txBox="1">
            <a:spLocks noChangeArrowheads="1"/>
          </p:cNvSpPr>
          <p:nvPr/>
        </p:nvSpPr>
        <p:spPr bwMode="auto">
          <a:xfrm>
            <a:off x="2125663" y="5791200"/>
            <a:ext cx="1074737"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image </a:t>
            </a:r>
            <a:r>
              <a:rPr lang="en-US" altLang="en-US" b="1" dirty="0">
                <a:latin typeface="Times New Roman" pitchFamily="18" charset="0"/>
              </a:rPr>
              <a:t>I</a:t>
            </a:r>
          </a:p>
        </p:txBody>
      </p:sp>
      <p:sp>
        <p:nvSpPr>
          <p:cNvPr id="33801" name="Text Box 7"/>
          <p:cNvSpPr txBox="1">
            <a:spLocks noChangeArrowheads="1"/>
          </p:cNvSpPr>
          <p:nvPr/>
        </p:nvSpPr>
        <p:spPr bwMode="auto">
          <a:xfrm>
            <a:off x="5467350" y="5791200"/>
            <a:ext cx="2484438"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a:latin typeface="Times New Roman" pitchFamily="18" charset="0"/>
              </a:rPr>
              <a:t>I</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sym typeface="Symbol" pitchFamily="18" charset="2"/>
              </a:rPr>
              <a:t></a:t>
            </a:r>
            <a:r>
              <a:rPr lang="en-US" altLang="en-US" b="1">
                <a:latin typeface="Times New Roman" pitchFamily="18" charset="0"/>
              </a:rPr>
              <a:t>h</a:t>
            </a:r>
            <a:r>
              <a:rPr lang="en-US" altLang="en-US">
                <a:latin typeface="Times New Roman" pitchFamily="18" charset="0"/>
              </a:rPr>
              <a:t>)</a:t>
            </a:r>
            <a:r>
              <a:rPr lang="en-US" altLang="en-US" i="1">
                <a:latin typeface="Times New Roman" pitchFamily="18" charset="0"/>
              </a:rPr>
              <a:t> </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sym typeface="Symbol" pitchFamily="18" charset="2"/>
              </a:rPr>
              <a:t></a:t>
            </a:r>
            <a:r>
              <a:rPr lang="en-US" altLang="en-US">
                <a:latin typeface="Times New Roman" pitchFamily="18" charset="0"/>
              </a:rPr>
              <a:t>[-1 2 -1])</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6" descr="trains-512-PS-Dif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5" descr="trains-512-Diff-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Rectangle 4"/>
          <p:cNvSpPr>
            <a:spLocks noGrp="1" noChangeArrowheads="1"/>
          </p:cNvSpPr>
          <p:nvPr>
            <p:ph type="title" idx="4294967295"/>
          </p:nvPr>
        </p:nvSpPr>
        <p:spPr>
          <a:xfrm>
            <a:off x="838200" y="1181100"/>
            <a:ext cx="7772400" cy="723900"/>
          </a:xfrm>
        </p:spPr>
        <p:txBody>
          <a:bodyPr/>
          <a:lstStyle/>
          <a:p>
            <a:r>
              <a:rPr lang="en-US" altLang="en-US" smtClean="0"/>
              <a:t>Down Difference </a:t>
            </a:r>
          </a:p>
        </p:txBody>
      </p:sp>
      <p:grpSp>
        <p:nvGrpSpPr>
          <p:cNvPr id="34824" name="Group 11"/>
          <p:cNvGrpSpPr>
            <a:grpSpLocks/>
          </p:cNvGrpSpPr>
          <p:nvPr/>
        </p:nvGrpSpPr>
        <p:grpSpPr bwMode="auto">
          <a:xfrm>
            <a:off x="1095375" y="5788025"/>
            <a:ext cx="3119438" cy="390525"/>
            <a:chOff x="690" y="3646"/>
            <a:chExt cx="1965" cy="246"/>
          </a:xfrm>
        </p:grpSpPr>
        <p:sp>
          <p:nvSpPr>
            <p:cNvPr id="34828" name="Text Box 7"/>
            <p:cNvSpPr txBox="1">
              <a:spLocks noChangeArrowheads="1"/>
            </p:cNvSpPr>
            <p:nvPr/>
          </p:nvSpPr>
          <p:spPr bwMode="auto">
            <a:xfrm>
              <a:off x="690" y="3646"/>
              <a:ext cx="1830"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sym typeface="Symbol" pitchFamily="18" charset="2"/>
                </a:rPr>
                <a:t></a:t>
              </a:r>
              <a:endParaRPr lang="en-US" altLang="en-US" dirty="0">
                <a:latin typeface="Times New Roman" pitchFamily="18" charset="0"/>
              </a:endParaRPr>
            </a:p>
          </p:txBody>
        </p:sp>
        <p:graphicFrame>
          <p:nvGraphicFramePr>
            <p:cNvPr id="34829" name="Object 9"/>
            <p:cNvGraphicFramePr>
              <a:graphicFrameLocks noChangeAspect="1"/>
            </p:cNvGraphicFramePr>
            <p:nvPr/>
          </p:nvGraphicFramePr>
          <p:xfrm>
            <a:off x="2474" y="3656"/>
            <a:ext cx="181" cy="236"/>
          </p:xfrm>
          <a:graphic>
            <a:graphicData uri="http://schemas.openxmlformats.org/presentationml/2006/ole">
              <mc:AlternateContent xmlns:mc="http://schemas.openxmlformats.org/markup-compatibility/2006">
                <mc:Choice xmlns:v="urn:schemas-microsoft-com:vml" Requires="v">
                  <p:oleObj spid="_x0000_s34904" name="Equation" r:id="rId5" imgW="291973" imgH="380835" progId="Equation.DSMT4">
                    <p:embed/>
                  </p:oleObj>
                </mc:Choice>
                <mc:Fallback>
                  <p:oleObj name="Equation" r:id="rId5" imgW="291973" imgH="380835"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 y="3656"/>
                          <a:ext cx="181"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825" name="Group 14"/>
          <p:cNvGrpSpPr>
            <a:grpSpLocks/>
          </p:cNvGrpSpPr>
          <p:nvPr/>
        </p:nvGrpSpPr>
        <p:grpSpPr bwMode="auto">
          <a:xfrm>
            <a:off x="6088063" y="5791201"/>
            <a:ext cx="1185862" cy="384175"/>
            <a:chOff x="3835" y="3648"/>
            <a:chExt cx="747" cy="242"/>
          </a:xfrm>
        </p:grpSpPr>
        <p:sp>
          <p:nvSpPr>
            <p:cNvPr id="34826" name="Text Box 8"/>
            <p:cNvSpPr txBox="1">
              <a:spLocks noChangeArrowheads="1"/>
            </p:cNvSpPr>
            <p:nvPr/>
          </p:nvSpPr>
          <p:spPr bwMode="auto">
            <a:xfrm>
              <a:off x="3835" y="3648"/>
              <a:ext cx="610"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a:latin typeface="Times New Roman" pitchFamily="18" charset="0"/>
                </a:rPr>
                <a:t>I</a:t>
              </a:r>
              <a:r>
                <a:rPr lang="en-US" altLang="en-US">
                  <a:latin typeface="Times New Roman" pitchFamily="18" charset="0"/>
                  <a:sym typeface="Symbol" pitchFamily="18" charset="2"/>
                </a:rPr>
                <a:t></a:t>
              </a:r>
              <a:r>
                <a:rPr lang="en-US" altLang="en-US" b="1">
                  <a:latin typeface="Times New Roman" pitchFamily="18" charset="0"/>
                </a:rPr>
                <a:t>h</a:t>
              </a:r>
              <a:r>
                <a:rPr lang="en-US" altLang="en-US" i="1">
                  <a:latin typeface="Times New Roman" pitchFamily="18" charset="0"/>
                </a:rPr>
                <a:t> </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sym typeface="Symbol" pitchFamily="18" charset="2"/>
                </a:rPr>
                <a:t></a:t>
              </a:r>
              <a:endParaRPr lang="en-US" altLang="en-US">
                <a:latin typeface="Times New Roman" pitchFamily="18" charset="0"/>
              </a:endParaRPr>
            </a:p>
          </p:txBody>
        </p:sp>
        <p:graphicFrame>
          <p:nvGraphicFramePr>
            <p:cNvPr id="34827" name="Object 12"/>
            <p:cNvGraphicFramePr>
              <a:graphicFrameLocks noChangeAspect="1"/>
            </p:cNvGraphicFramePr>
            <p:nvPr/>
          </p:nvGraphicFramePr>
          <p:xfrm>
            <a:off x="4400" y="3654"/>
            <a:ext cx="182" cy="236"/>
          </p:xfrm>
          <a:graphic>
            <a:graphicData uri="http://schemas.openxmlformats.org/presentationml/2006/ole">
              <mc:AlternateContent xmlns:mc="http://schemas.openxmlformats.org/markup-compatibility/2006">
                <mc:Choice xmlns:v="urn:schemas-microsoft-com:vml" Requires="v">
                  <p:oleObj spid="_x0000_s34905" name="Equation" r:id="rId7" imgW="291973" imgH="380835" progId="Equation.DSMT4">
                    <p:embed/>
                  </p:oleObj>
                </mc:Choice>
                <mc:Fallback>
                  <p:oleObj name="Equation" r:id="rId7" imgW="291973" imgH="380835"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0" y="3654"/>
                          <a:ext cx="18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Picture 6" descr="trains-512-I+Dd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3" descr="trains-5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4"/>
          <p:cNvSpPr>
            <a:spLocks noGrp="1" noChangeArrowheads="1"/>
          </p:cNvSpPr>
          <p:nvPr>
            <p:ph type="title" idx="4294967295"/>
          </p:nvPr>
        </p:nvSpPr>
        <p:spPr>
          <a:xfrm>
            <a:off x="838200" y="1181100"/>
            <a:ext cx="7772400" cy="723900"/>
          </a:xfrm>
        </p:spPr>
        <p:txBody>
          <a:bodyPr/>
          <a:lstStyle/>
          <a:p>
            <a:r>
              <a:rPr lang="en-US" altLang="en-US" smtClean="0"/>
              <a:t>Original Image + Down Difference</a:t>
            </a:r>
          </a:p>
        </p:txBody>
      </p:sp>
      <p:sp>
        <p:nvSpPr>
          <p:cNvPr id="35848" name="Text Box 13"/>
          <p:cNvSpPr txBox="1">
            <a:spLocks noChangeArrowheads="1"/>
          </p:cNvSpPr>
          <p:nvPr/>
        </p:nvSpPr>
        <p:spPr bwMode="auto">
          <a:xfrm>
            <a:off x="2125663" y="5791200"/>
            <a:ext cx="1074737"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image </a:t>
            </a:r>
            <a:r>
              <a:rPr lang="en-US" altLang="en-US" b="1" dirty="0">
                <a:latin typeface="Times New Roman" pitchFamily="18" charset="0"/>
              </a:rPr>
              <a:t>I</a:t>
            </a:r>
          </a:p>
        </p:txBody>
      </p:sp>
      <p:sp>
        <p:nvSpPr>
          <p:cNvPr id="35849" name="Text Box 14"/>
          <p:cNvSpPr txBox="1">
            <a:spLocks noChangeArrowheads="1"/>
          </p:cNvSpPr>
          <p:nvPr/>
        </p:nvSpPr>
        <p:spPr bwMode="auto">
          <a:xfrm>
            <a:off x="5649913" y="5791200"/>
            <a:ext cx="2119312"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a:latin typeface="Times New Roman" pitchFamily="18" charset="0"/>
              </a:rPr>
              <a:t>I</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sym typeface="Symbol" pitchFamily="18" charset="2"/>
              </a:rPr>
              <a:t></a:t>
            </a:r>
            <a:r>
              <a:rPr lang="en-US" altLang="en-US" b="1">
                <a:latin typeface="Times New Roman" pitchFamily="18" charset="0"/>
              </a:rPr>
              <a:t>h</a:t>
            </a:r>
            <a:r>
              <a:rPr lang="en-US" altLang="en-US">
                <a:latin typeface="Times New Roman" pitchFamily="18" charset="0"/>
              </a:rPr>
              <a:t>)</a:t>
            </a:r>
            <a:r>
              <a:rPr lang="en-US" altLang="en-US" i="1">
                <a:latin typeface="Times New Roman" pitchFamily="18" charset="0"/>
              </a:rPr>
              <a:t> </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sym typeface="Symbol" pitchFamily="18" charset="2"/>
              </a:rPr>
              <a:t>      </a:t>
            </a:r>
            <a:r>
              <a:rPr lang="en-US" altLang="en-US">
                <a:latin typeface="Times New Roman" pitchFamily="18" charset="0"/>
              </a:rPr>
              <a:t>)</a:t>
            </a:r>
          </a:p>
        </p:txBody>
      </p:sp>
      <p:graphicFrame>
        <p:nvGraphicFramePr>
          <p:cNvPr id="35850" name="Object 12"/>
          <p:cNvGraphicFramePr>
            <a:graphicFrameLocks noChangeAspect="1"/>
          </p:cNvGraphicFramePr>
          <p:nvPr/>
        </p:nvGraphicFramePr>
        <p:xfrm>
          <a:off x="7235825" y="5810250"/>
          <a:ext cx="288925" cy="374650"/>
        </p:xfrm>
        <a:graphic>
          <a:graphicData uri="http://schemas.openxmlformats.org/presentationml/2006/ole">
            <mc:AlternateContent xmlns:mc="http://schemas.openxmlformats.org/markup-compatibility/2006">
              <mc:Choice xmlns:v="urn:schemas-microsoft-com:vml" Requires="v">
                <p:oleObj spid="_x0000_s35888" name="Equation" r:id="rId5" imgW="291973" imgH="380835" progId="Equation.DSMT4">
                  <p:embed/>
                </p:oleObj>
              </mc:Choice>
              <mc:Fallback>
                <p:oleObj name="Equation" r:id="rId5" imgW="291973" imgH="380835"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825" y="5810250"/>
                        <a:ext cx="28892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9" name="Picture 6" descr="trains-512-PS-Diff-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5" descr="trains-512-Diff-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Rectangle 4"/>
          <p:cNvSpPr>
            <a:spLocks noGrp="1" noChangeArrowheads="1"/>
          </p:cNvSpPr>
          <p:nvPr>
            <p:ph type="title" idx="4294967295"/>
          </p:nvPr>
        </p:nvSpPr>
        <p:spPr>
          <a:xfrm>
            <a:off x="838200" y="1181100"/>
            <a:ext cx="7772400" cy="723900"/>
          </a:xfrm>
        </p:spPr>
        <p:txBody>
          <a:bodyPr/>
          <a:lstStyle/>
          <a:p>
            <a:r>
              <a:rPr lang="en-US" altLang="en-US" smtClean="0"/>
              <a:t>Up Difference </a:t>
            </a:r>
          </a:p>
        </p:txBody>
      </p:sp>
      <p:sp>
        <p:nvSpPr>
          <p:cNvPr id="36872" name="Text Box 8"/>
          <p:cNvSpPr txBox="1">
            <a:spLocks noChangeArrowheads="1"/>
          </p:cNvSpPr>
          <p:nvPr/>
        </p:nvSpPr>
        <p:spPr bwMode="auto">
          <a:xfrm>
            <a:off x="1095375" y="5788025"/>
            <a:ext cx="2905125"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sym typeface="Symbol" pitchFamily="18" charset="2"/>
              </a:rPr>
              <a:t></a:t>
            </a:r>
            <a:endParaRPr lang="en-US" altLang="en-US" dirty="0">
              <a:latin typeface="Times New Roman" pitchFamily="18" charset="0"/>
            </a:endParaRPr>
          </a:p>
        </p:txBody>
      </p:sp>
      <p:sp>
        <p:nvSpPr>
          <p:cNvPr id="36873" name="Text Box 11"/>
          <p:cNvSpPr txBox="1">
            <a:spLocks noChangeArrowheads="1"/>
          </p:cNvSpPr>
          <p:nvPr/>
        </p:nvSpPr>
        <p:spPr bwMode="auto">
          <a:xfrm>
            <a:off x="6326188" y="5783263"/>
            <a:ext cx="968375" cy="36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a:latin typeface="Times New Roman" pitchFamily="18" charset="0"/>
              </a:rPr>
              <a:t>I</a:t>
            </a:r>
            <a:r>
              <a:rPr lang="en-US" altLang="en-US">
                <a:latin typeface="Times New Roman" pitchFamily="18" charset="0"/>
                <a:sym typeface="Symbol" pitchFamily="18" charset="2"/>
              </a:rPr>
              <a:t></a:t>
            </a:r>
            <a:r>
              <a:rPr lang="en-US" altLang="en-US" b="1">
                <a:latin typeface="Times New Roman" pitchFamily="18" charset="0"/>
              </a:rPr>
              <a:t>h</a:t>
            </a:r>
            <a:r>
              <a:rPr lang="en-US" altLang="en-US" i="1">
                <a:latin typeface="Times New Roman" pitchFamily="18" charset="0"/>
              </a:rPr>
              <a:t> </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sym typeface="Symbol" pitchFamily="18" charset="2"/>
              </a:rPr>
              <a:t></a:t>
            </a:r>
            <a:endParaRPr lang="en-US" altLang="en-US">
              <a:latin typeface="Times New Roman" pitchFamily="18" charset="0"/>
            </a:endParaRPr>
          </a:p>
        </p:txBody>
      </p:sp>
      <p:graphicFrame>
        <p:nvGraphicFramePr>
          <p:cNvPr id="36874" name="Object 1"/>
          <p:cNvGraphicFramePr>
            <a:graphicFrameLocks noChangeAspect="1"/>
          </p:cNvGraphicFramePr>
          <p:nvPr/>
        </p:nvGraphicFramePr>
        <p:xfrm>
          <a:off x="3875088" y="5788025"/>
          <a:ext cx="288925" cy="374650"/>
        </p:xfrm>
        <a:graphic>
          <a:graphicData uri="http://schemas.openxmlformats.org/presentationml/2006/ole">
            <mc:AlternateContent xmlns:mc="http://schemas.openxmlformats.org/markup-compatibility/2006">
              <mc:Choice xmlns:v="urn:schemas-microsoft-com:vml" Requires="v">
                <p:oleObj spid="_x0000_s36950" name="Equation" r:id="rId5" imgW="291973" imgH="380835" progId="Equation.DSMT4">
                  <p:embed/>
                </p:oleObj>
              </mc:Choice>
              <mc:Fallback>
                <p:oleObj name="Equation" r:id="rId5" imgW="291973" imgH="380835"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5088" y="5788025"/>
                        <a:ext cx="28892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5" name="Object 2"/>
          <p:cNvGraphicFramePr>
            <a:graphicFrameLocks noChangeAspect="1"/>
          </p:cNvGraphicFramePr>
          <p:nvPr/>
        </p:nvGraphicFramePr>
        <p:xfrm>
          <a:off x="7178675" y="5792788"/>
          <a:ext cx="288925" cy="374650"/>
        </p:xfrm>
        <a:graphic>
          <a:graphicData uri="http://schemas.openxmlformats.org/presentationml/2006/ole">
            <mc:AlternateContent xmlns:mc="http://schemas.openxmlformats.org/markup-compatibility/2006">
              <mc:Choice xmlns:v="urn:schemas-microsoft-com:vml" Requires="v">
                <p:oleObj spid="_x0000_s36951" name="Equation" r:id="rId7" imgW="291973" imgH="380835" progId="Equation.DSMT4">
                  <p:embed/>
                </p:oleObj>
              </mc:Choice>
              <mc:Fallback>
                <p:oleObj name="Equation" r:id="rId7" imgW="291973" imgH="380835"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8675" y="5792788"/>
                        <a:ext cx="28892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2" descr="trains-512-I+Ud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3" descr="trains-5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Rectangle 4"/>
          <p:cNvSpPr>
            <a:spLocks noGrp="1" noChangeArrowheads="1"/>
          </p:cNvSpPr>
          <p:nvPr>
            <p:ph type="title" idx="4294967295"/>
          </p:nvPr>
        </p:nvSpPr>
        <p:spPr>
          <a:xfrm>
            <a:off x="838200" y="1181100"/>
            <a:ext cx="7772400" cy="723900"/>
          </a:xfrm>
        </p:spPr>
        <p:txBody>
          <a:bodyPr/>
          <a:lstStyle/>
          <a:p>
            <a:r>
              <a:rPr lang="en-US" altLang="en-US" smtClean="0"/>
              <a:t>Original Image + Up Difference</a:t>
            </a:r>
          </a:p>
        </p:txBody>
      </p:sp>
      <p:sp>
        <p:nvSpPr>
          <p:cNvPr id="37896" name="Text Box 6"/>
          <p:cNvSpPr txBox="1">
            <a:spLocks noChangeArrowheads="1"/>
          </p:cNvSpPr>
          <p:nvPr/>
        </p:nvSpPr>
        <p:spPr bwMode="auto">
          <a:xfrm>
            <a:off x="2125663" y="5791200"/>
            <a:ext cx="1074737"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image </a:t>
            </a:r>
            <a:r>
              <a:rPr lang="en-US" altLang="en-US" b="1" dirty="0">
                <a:latin typeface="Times New Roman" pitchFamily="18" charset="0"/>
              </a:rPr>
              <a:t>I</a:t>
            </a:r>
          </a:p>
        </p:txBody>
      </p:sp>
      <p:sp>
        <p:nvSpPr>
          <p:cNvPr id="37897" name="Text Box 8"/>
          <p:cNvSpPr txBox="1">
            <a:spLocks noChangeArrowheads="1"/>
          </p:cNvSpPr>
          <p:nvPr/>
        </p:nvSpPr>
        <p:spPr bwMode="auto">
          <a:xfrm>
            <a:off x="5678488" y="5791200"/>
            <a:ext cx="2062162"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a:latin typeface="Times New Roman" pitchFamily="18" charset="0"/>
              </a:rPr>
              <a:t>I</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sym typeface="Symbol" pitchFamily="18" charset="2"/>
              </a:rPr>
              <a:t></a:t>
            </a:r>
            <a:r>
              <a:rPr lang="en-US" altLang="en-US" b="1">
                <a:latin typeface="Times New Roman" pitchFamily="18" charset="0"/>
              </a:rPr>
              <a:t>h</a:t>
            </a:r>
            <a:r>
              <a:rPr lang="en-US" altLang="en-US">
                <a:latin typeface="Times New Roman" pitchFamily="18" charset="0"/>
              </a:rPr>
              <a:t>)</a:t>
            </a:r>
            <a:r>
              <a:rPr lang="en-US" altLang="en-US" i="1">
                <a:latin typeface="Times New Roman" pitchFamily="18" charset="0"/>
              </a:rPr>
              <a:t> </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sym typeface="Symbol" pitchFamily="18" charset="2"/>
              </a:rPr>
              <a:t>      </a:t>
            </a:r>
            <a:r>
              <a:rPr lang="en-US" altLang="en-US">
                <a:latin typeface="Times New Roman" pitchFamily="18" charset="0"/>
              </a:rPr>
              <a:t>)</a:t>
            </a:r>
          </a:p>
        </p:txBody>
      </p:sp>
      <p:graphicFrame>
        <p:nvGraphicFramePr>
          <p:cNvPr id="37898" name="Object 1"/>
          <p:cNvGraphicFramePr>
            <a:graphicFrameLocks noChangeAspect="1"/>
          </p:cNvGraphicFramePr>
          <p:nvPr/>
        </p:nvGraphicFramePr>
        <p:xfrm>
          <a:off x="7239000" y="5810250"/>
          <a:ext cx="288925" cy="374650"/>
        </p:xfrm>
        <a:graphic>
          <a:graphicData uri="http://schemas.openxmlformats.org/presentationml/2006/ole">
            <mc:AlternateContent xmlns:mc="http://schemas.openxmlformats.org/markup-compatibility/2006">
              <mc:Choice xmlns:v="urn:schemas-microsoft-com:vml" Requires="v">
                <p:oleObj spid="_x0000_s37936" name="Equation" r:id="rId5" imgW="291973" imgH="380835" progId="Equation.DSMT4">
                  <p:embed/>
                </p:oleObj>
              </mc:Choice>
              <mc:Fallback>
                <p:oleObj name="Equation" r:id="rId5" imgW="291973" imgH="380835"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5810250"/>
                        <a:ext cx="28892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6" descr="trains-512-PS-Diff-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descr="trains-512-Diff-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4"/>
          <p:cNvSpPr>
            <a:spLocks noGrp="1" noChangeArrowheads="1"/>
          </p:cNvSpPr>
          <p:nvPr>
            <p:ph type="title" idx="4294967295"/>
          </p:nvPr>
        </p:nvSpPr>
        <p:spPr>
          <a:xfrm>
            <a:off x="838200" y="1181100"/>
            <a:ext cx="7772400" cy="723900"/>
          </a:xfrm>
        </p:spPr>
        <p:txBody>
          <a:bodyPr/>
          <a:lstStyle/>
          <a:p>
            <a:r>
              <a:rPr lang="en-US" altLang="en-US" smtClean="0"/>
              <a:t>Horizontal Edges (D+U Diffs)</a:t>
            </a:r>
          </a:p>
        </p:txBody>
      </p:sp>
      <p:grpSp>
        <p:nvGrpSpPr>
          <p:cNvPr id="38920" name="Group 22"/>
          <p:cNvGrpSpPr>
            <a:grpSpLocks/>
          </p:cNvGrpSpPr>
          <p:nvPr/>
        </p:nvGrpSpPr>
        <p:grpSpPr bwMode="auto">
          <a:xfrm>
            <a:off x="1095375" y="5788025"/>
            <a:ext cx="3046413" cy="385763"/>
            <a:chOff x="690" y="3646"/>
            <a:chExt cx="1919" cy="243"/>
          </a:xfrm>
        </p:grpSpPr>
        <p:sp>
          <p:nvSpPr>
            <p:cNvPr id="38924" name="Text Box 16"/>
            <p:cNvSpPr txBox="1">
              <a:spLocks noChangeArrowheads="1"/>
            </p:cNvSpPr>
            <p:nvPr/>
          </p:nvSpPr>
          <p:spPr bwMode="auto">
            <a:xfrm>
              <a:off x="690" y="3646"/>
              <a:ext cx="1830"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sym typeface="Symbol" pitchFamily="18" charset="2"/>
                </a:rPr>
                <a:t></a:t>
              </a:r>
              <a:endParaRPr lang="en-US" altLang="en-US" dirty="0">
                <a:latin typeface="Times New Roman" pitchFamily="18" charset="0"/>
              </a:endParaRPr>
            </a:p>
          </p:txBody>
        </p:sp>
        <p:graphicFrame>
          <p:nvGraphicFramePr>
            <p:cNvPr id="38925" name="Object 21"/>
            <p:cNvGraphicFramePr>
              <a:graphicFrameLocks noChangeAspect="1"/>
            </p:cNvGraphicFramePr>
            <p:nvPr/>
          </p:nvGraphicFramePr>
          <p:xfrm>
            <a:off x="2475" y="3653"/>
            <a:ext cx="134" cy="236"/>
          </p:xfrm>
          <a:graphic>
            <a:graphicData uri="http://schemas.openxmlformats.org/presentationml/2006/ole">
              <mc:AlternateContent xmlns:mc="http://schemas.openxmlformats.org/markup-compatibility/2006">
                <mc:Choice xmlns:v="urn:schemas-microsoft-com:vml" Requires="v">
                  <p:oleObj spid="_x0000_s39000" name="Equation" r:id="rId5" imgW="215806" imgH="380835" progId="Equation.DSMT4">
                    <p:embed/>
                  </p:oleObj>
                </mc:Choice>
                <mc:Fallback>
                  <p:oleObj name="Equation" r:id="rId5" imgW="215806" imgH="380835"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5" y="3653"/>
                          <a:ext cx="134"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921" name="Group 24"/>
          <p:cNvGrpSpPr>
            <a:grpSpLocks/>
          </p:cNvGrpSpPr>
          <p:nvPr/>
        </p:nvGrpSpPr>
        <p:grpSpPr bwMode="auto">
          <a:xfrm>
            <a:off x="6088063" y="5791200"/>
            <a:ext cx="1125537" cy="374650"/>
            <a:chOff x="3835" y="3648"/>
            <a:chExt cx="709" cy="236"/>
          </a:xfrm>
        </p:grpSpPr>
        <p:sp>
          <p:nvSpPr>
            <p:cNvPr id="38922" name="Text Box 19"/>
            <p:cNvSpPr txBox="1">
              <a:spLocks noChangeArrowheads="1"/>
            </p:cNvSpPr>
            <p:nvPr/>
          </p:nvSpPr>
          <p:spPr bwMode="auto">
            <a:xfrm>
              <a:off x="3835" y="3648"/>
              <a:ext cx="610"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a:latin typeface="Times New Roman" pitchFamily="18" charset="0"/>
                </a:rPr>
                <a:t>I</a:t>
              </a:r>
              <a:r>
                <a:rPr lang="en-US" altLang="en-US">
                  <a:latin typeface="Times New Roman" pitchFamily="18" charset="0"/>
                  <a:sym typeface="Symbol" pitchFamily="18" charset="2"/>
                </a:rPr>
                <a:t></a:t>
              </a:r>
              <a:r>
                <a:rPr lang="en-US" altLang="en-US" b="1">
                  <a:latin typeface="Times New Roman" pitchFamily="18" charset="0"/>
                </a:rPr>
                <a:t>h</a:t>
              </a:r>
              <a:r>
                <a:rPr lang="en-US" altLang="en-US" i="1">
                  <a:latin typeface="Times New Roman" pitchFamily="18" charset="0"/>
                </a:rPr>
                <a:t> </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sym typeface="Symbol" pitchFamily="18" charset="2"/>
                </a:rPr>
                <a:t></a:t>
              </a:r>
              <a:endParaRPr lang="en-US" altLang="en-US">
                <a:latin typeface="Times New Roman" pitchFamily="18" charset="0"/>
              </a:endParaRPr>
            </a:p>
          </p:txBody>
        </p:sp>
        <p:graphicFrame>
          <p:nvGraphicFramePr>
            <p:cNvPr id="38923" name="Object 23"/>
            <p:cNvGraphicFramePr>
              <a:graphicFrameLocks noChangeAspect="1"/>
            </p:cNvGraphicFramePr>
            <p:nvPr/>
          </p:nvGraphicFramePr>
          <p:xfrm>
            <a:off x="4410" y="3648"/>
            <a:ext cx="134" cy="236"/>
          </p:xfrm>
          <a:graphic>
            <a:graphicData uri="http://schemas.openxmlformats.org/presentationml/2006/ole">
              <mc:AlternateContent xmlns:mc="http://schemas.openxmlformats.org/markup-compatibility/2006">
                <mc:Choice xmlns:v="urn:schemas-microsoft-com:vml" Requires="v">
                  <p:oleObj spid="_x0000_s39001" name="Equation" r:id="rId7" imgW="215806" imgH="380835" progId="Equation.DSMT4">
                    <p:embed/>
                  </p:oleObj>
                </mc:Choice>
                <mc:Fallback>
                  <p:oleObj name="Equation" r:id="rId7" imgW="215806" imgH="380835"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0" y="3648"/>
                          <a:ext cx="134"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1" name="Picture 5" descr="trains-512-I+Hd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3" descr="trains-5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4"/>
          <p:cNvSpPr>
            <a:spLocks noGrp="1" noChangeArrowheads="1"/>
          </p:cNvSpPr>
          <p:nvPr>
            <p:ph type="title" idx="4294967295"/>
          </p:nvPr>
        </p:nvSpPr>
        <p:spPr>
          <a:xfrm>
            <a:off x="838200" y="1181100"/>
            <a:ext cx="7772400" cy="723900"/>
          </a:xfrm>
        </p:spPr>
        <p:txBody>
          <a:bodyPr/>
          <a:lstStyle/>
          <a:p>
            <a:r>
              <a:rPr lang="en-US" altLang="en-US" smtClean="0"/>
              <a:t>Original Image + Horizontal Edges</a:t>
            </a:r>
          </a:p>
        </p:txBody>
      </p:sp>
      <p:sp>
        <p:nvSpPr>
          <p:cNvPr id="39944" name="Text Box 6"/>
          <p:cNvSpPr txBox="1">
            <a:spLocks noChangeArrowheads="1"/>
          </p:cNvSpPr>
          <p:nvPr/>
        </p:nvSpPr>
        <p:spPr bwMode="auto">
          <a:xfrm>
            <a:off x="2125663" y="5791200"/>
            <a:ext cx="1074737"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image </a:t>
            </a:r>
            <a:r>
              <a:rPr lang="en-US" altLang="en-US" b="1" dirty="0">
                <a:latin typeface="Times New Roman" pitchFamily="18" charset="0"/>
              </a:rPr>
              <a:t>I</a:t>
            </a:r>
          </a:p>
        </p:txBody>
      </p:sp>
      <p:grpSp>
        <p:nvGrpSpPr>
          <p:cNvPr id="39945" name="Group 7"/>
          <p:cNvGrpSpPr>
            <a:grpSpLocks/>
          </p:cNvGrpSpPr>
          <p:nvPr/>
        </p:nvGrpSpPr>
        <p:grpSpPr bwMode="auto">
          <a:xfrm>
            <a:off x="5678488" y="5791200"/>
            <a:ext cx="2062162" cy="384175"/>
            <a:chOff x="3577" y="3648"/>
            <a:chExt cx="1299" cy="242"/>
          </a:xfrm>
        </p:grpSpPr>
        <p:sp>
          <p:nvSpPr>
            <p:cNvPr id="39946" name="Text Box 8"/>
            <p:cNvSpPr txBox="1">
              <a:spLocks noChangeArrowheads="1"/>
            </p:cNvSpPr>
            <p:nvPr/>
          </p:nvSpPr>
          <p:spPr bwMode="auto">
            <a:xfrm>
              <a:off x="3577" y="3648"/>
              <a:ext cx="1299"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a:latin typeface="Times New Roman" pitchFamily="18" charset="0"/>
                </a:rPr>
                <a:t>I</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sym typeface="Symbol" pitchFamily="18" charset="2"/>
                </a:rPr>
                <a:t></a:t>
              </a:r>
              <a:r>
                <a:rPr lang="en-US" altLang="en-US" b="1">
                  <a:latin typeface="Times New Roman" pitchFamily="18" charset="0"/>
                </a:rPr>
                <a:t>h</a:t>
              </a:r>
              <a:r>
                <a:rPr lang="en-US" altLang="en-US">
                  <a:latin typeface="Times New Roman" pitchFamily="18" charset="0"/>
                </a:rPr>
                <a:t>)</a:t>
              </a:r>
              <a:r>
                <a:rPr lang="en-US" altLang="en-US" i="1">
                  <a:latin typeface="Times New Roman" pitchFamily="18" charset="0"/>
                </a:rPr>
                <a:t> </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sym typeface="Symbol" pitchFamily="18" charset="2"/>
                </a:rPr>
                <a:t>      </a:t>
              </a:r>
              <a:r>
                <a:rPr lang="en-US" altLang="en-US">
                  <a:latin typeface="Times New Roman" pitchFamily="18" charset="0"/>
                </a:rPr>
                <a:t>)</a:t>
              </a:r>
            </a:p>
          </p:txBody>
        </p:sp>
        <p:graphicFrame>
          <p:nvGraphicFramePr>
            <p:cNvPr id="39947" name="Object 9"/>
            <p:cNvGraphicFramePr>
              <a:graphicFrameLocks noChangeAspect="1"/>
            </p:cNvGraphicFramePr>
            <p:nvPr/>
          </p:nvGraphicFramePr>
          <p:xfrm>
            <a:off x="4584" y="3654"/>
            <a:ext cx="134" cy="236"/>
          </p:xfrm>
          <a:graphic>
            <a:graphicData uri="http://schemas.openxmlformats.org/presentationml/2006/ole">
              <mc:AlternateContent xmlns:mc="http://schemas.openxmlformats.org/markup-compatibility/2006">
                <mc:Choice xmlns:v="urn:schemas-microsoft-com:vml" Requires="v">
                  <p:oleObj spid="_x0000_s39985" name="Equation" r:id="rId5" imgW="215806" imgH="380835" progId="Equation.DSMT4">
                    <p:embed/>
                  </p:oleObj>
                </mc:Choice>
                <mc:Fallback>
                  <p:oleObj name="Equation" r:id="rId5" imgW="215806" imgH="380835"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4" y="3654"/>
                          <a:ext cx="134"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trains-512-PS-Diff-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5" descr="trains-512-Diff-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Rectangle 4"/>
          <p:cNvSpPr>
            <a:spLocks noGrp="1" noChangeArrowheads="1"/>
          </p:cNvSpPr>
          <p:nvPr>
            <p:ph type="title" idx="4294967295"/>
          </p:nvPr>
        </p:nvSpPr>
        <p:spPr>
          <a:xfrm>
            <a:off x="838200" y="1181100"/>
            <a:ext cx="7772400" cy="723900"/>
          </a:xfrm>
        </p:spPr>
        <p:txBody>
          <a:bodyPr/>
          <a:lstStyle/>
          <a:p>
            <a:r>
              <a:rPr lang="en-US" altLang="en-US" smtClean="0"/>
              <a:t>Horiz. + Vert. Edges (L+R+D+U Diffs)</a:t>
            </a:r>
          </a:p>
        </p:txBody>
      </p:sp>
      <p:grpSp>
        <p:nvGrpSpPr>
          <p:cNvPr id="40968" name="Group 13"/>
          <p:cNvGrpSpPr>
            <a:grpSpLocks/>
          </p:cNvGrpSpPr>
          <p:nvPr/>
        </p:nvGrpSpPr>
        <p:grpSpPr bwMode="auto">
          <a:xfrm>
            <a:off x="979488" y="5788025"/>
            <a:ext cx="3305175" cy="385763"/>
            <a:chOff x="690" y="3646"/>
            <a:chExt cx="2082" cy="243"/>
          </a:xfrm>
        </p:grpSpPr>
        <p:sp>
          <p:nvSpPr>
            <p:cNvPr id="40972" name="Text Box 8"/>
            <p:cNvSpPr txBox="1">
              <a:spLocks noChangeArrowheads="1"/>
            </p:cNvSpPr>
            <p:nvPr/>
          </p:nvSpPr>
          <p:spPr bwMode="auto">
            <a:xfrm>
              <a:off x="690" y="3646"/>
              <a:ext cx="1830"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power spectrum of </a:t>
              </a:r>
              <a:r>
                <a:rPr lang="en-US" altLang="en-US" b="1" dirty="0" err="1">
                  <a:latin typeface="Times New Roman" pitchFamily="18" charset="0"/>
                </a:rPr>
                <a:t>I</a:t>
              </a:r>
              <a:r>
                <a:rPr lang="en-US" altLang="en-US" dirty="0" err="1">
                  <a:latin typeface="Times New Roman" pitchFamily="18" charset="0"/>
                  <a:sym typeface="Symbol" pitchFamily="18" charset="2"/>
                </a:rPr>
                <a:t></a:t>
              </a:r>
              <a:r>
                <a:rPr lang="en-US" altLang="en-US" b="1" dirty="0" err="1">
                  <a:latin typeface="Times New Roman" pitchFamily="18" charset="0"/>
                </a:rPr>
                <a:t>h</a:t>
              </a:r>
              <a:r>
                <a:rPr lang="en-US" altLang="en-US" i="1" dirty="0">
                  <a:latin typeface="Times New Roman" pitchFamily="18" charset="0"/>
                </a:rPr>
                <a:t> </a:t>
              </a:r>
              <a:r>
                <a:rPr lang="en-US" altLang="en-US" dirty="0">
                  <a:latin typeface="Times New Roman" pitchFamily="18" charset="0"/>
                </a:rPr>
                <a:t>= </a:t>
              </a:r>
              <a:r>
                <a:rPr lang="en-US" altLang="en-US" b="1" dirty="0">
                  <a:latin typeface="Times New Roman" pitchFamily="18" charset="0"/>
                </a:rPr>
                <a:t>I</a:t>
              </a:r>
              <a:r>
                <a:rPr lang="en-US" altLang="en-US" dirty="0">
                  <a:latin typeface="Times New Roman" pitchFamily="18" charset="0"/>
                  <a:sym typeface="Symbol" pitchFamily="18" charset="2"/>
                </a:rPr>
                <a:t></a:t>
              </a:r>
              <a:endParaRPr lang="en-US" altLang="en-US" dirty="0">
                <a:latin typeface="Times New Roman" pitchFamily="18" charset="0"/>
              </a:endParaRPr>
            </a:p>
          </p:txBody>
        </p:sp>
        <p:graphicFrame>
          <p:nvGraphicFramePr>
            <p:cNvPr id="40973" name="Object 9"/>
            <p:cNvGraphicFramePr>
              <a:graphicFrameLocks noChangeAspect="1"/>
            </p:cNvGraphicFramePr>
            <p:nvPr/>
          </p:nvGraphicFramePr>
          <p:xfrm>
            <a:off x="2463" y="3653"/>
            <a:ext cx="309" cy="236"/>
          </p:xfrm>
          <a:graphic>
            <a:graphicData uri="http://schemas.openxmlformats.org/presentationml/2006/ole">
              <mc:AlternateContent xmlns:mc="http://schemas.openxmlformats.org/markup-compatibility/2006">
                <mc:Choice xmlns:v="urn:schemas-microsoft-com:vml" Requires="v">
                  <p:oleObj spid="_x0000_s41048" name="Equation" r:id="rId5" imgW="495085" imgH="380835" progId="Equation.DSMT4">
                    <p:embed/>
                  </p:oleObj>
                </mc:Choice>
                <mc:Fallback>
                  <p:oleObj name="Equation" r:id="rId5" imgW="495085" imgH="380835"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3" y="3653"/>
                          <a:ext cx="30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969" name="Group 15"/>
          <p:cNvGrpSpPr>
            <a:grpSpLocks/>
          </p:cNvGrpSpPr>
          <p:nvPr/>
        </p:nvGrpSpPr>
        <p:grpSpPr bwMode="auto">
          <a:xfrm>
            <a:off x="5978525" y="5791200"/>
            <a:ext cx="1360488" cy="385763"/>
            <a:chOff x="3835" y="3648"/>
            <a:chExt cx="857" cy="243"/>
          </a:xfrm>
        </p:grpSpPr>
        <p:sp>
          <p:nvSpPr>
            <p:cNvPr id="40970" name="Text Box 11"/>
            <p:cNvSpPr txBox="1">
              <a:spLocks noChangeArrowheads="1"/>
            </p:cNvSpPr>
            <p:nvPr/>
          </p:nvSpPr>
          <p:spPr bwMode="auto">
            <a:xfrm>
              <a:off x="3835" y="3648"/>
              <a:ext cx="610"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b="1">
                  <a:latin typeface="Times New Roman" pitchFamily="18" charset="0"/>
                </a:rPr>
                <a:t>I</a:t>
              </a:r>
              <a:r>
                <a:rPr lang="en-US" altLang="en-US">
                  <a:latin typeface="Times New Roman" pitchFamily="18" charset="0"/>
                  <a:sym typeface="Symbol" pitchFamily="18" charset="2"/>
                </a:rPr>
                <a:t></a:t>
              </a:r>
              <a:r>
                <a:rPr lang="en-US" altLang="en-US" b="1">
                  <a:latin typeface="Times New Roman" pitchFamily="18" charset="0"/>
                </a:rPr>
                <a:t>h</a:t>
              </a:r>
              <a:r>
                <a:rPr lang="en-US" altLang="en-US" i="1">
                  <a:latin typeface="Times New Roman" pitchFamily="18" charset="0"/>
                </a:rPr>
                <a:t> </a:t>
              </a:r>
              <a:r>
                <a:rPr lang="en-US" altLang="en-US">
                  <a:latin typeface="Times New Roman" pitchFamily="18" charset="0"/>
                </a:rPr>
                <a:t>= </a:t>
              </a:r>
              <a:r>
                <a:rPr lang="en-US" altLang="en-US" b="1">
                  <a:latin typeface="Times New Roman" pitchFamily="18" charset="0"/>
                </a:rPr>
                <a:t>I</a:t>
              </a:r>
              <a:r>
                <a:rPr lang="en-US" altLang="en-US">
                  <a:latin typeface="Times New Roman" pitchFamily="18" charset="0"/>
                  <a:sym typeface="Symbol" pitchFamily="18" charset="2"/>
                </a:rPr>
                <a:t></a:t>
              </a:r>
              <a:endParaRPr lang="en-US" altLang="en-US">
                <a:latin typeface="Times New Roman" pitchFamily="18" charset="0"/>
              </a:endParaRPr>
            </a:p>
          </p:txBody>
        </p:sp>
        <p:graphicFrame>
          <p:nvGraphicFramePr>
            <p:cNvPr id="40971" name="Object 14"/>
            <p:cNvGraphicFramePr>
              <a:graphicFrameLocks noChangeAspect="1"/>
            </p:cNvGraphicFramePr>
            <p:nvPr/>
          </p:nvGraphicFramePr>
          <p:xfrm>
            <a:off x="4383" y="3655"/>
            <a:ext cx="309" cy="236"/>
          </p:xfrm>
          <a:graphic>
            <a:graphicData uri="http://schemas.openxmlformats.org/presentationml/2006/ole">
              <mc:AlternateContent xmlns:mc="http://schemas.openxmlformats.org/markup-compatibility/2006">
                <mc:Choice xmlns:v="urn:schemas-microsoft-com:vml" Requires="v">
                  <p:oleObj spid="_x0000_s41049" name="Equation" r:id="rId7" imgW="495085" imgH="380835" progId="Equation.DSMT4">
                    <p:embed/>
                  </p:oleObj>
                </mc:Choice>
                <mc:Fallback>
                  <p:oleObj name="Equation" r:id="rId7" imgW="495085" imgH="380835" progId="Equation.DSMT4">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3" y="3655"/>
                          <a:ext cx="30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descr="trains-512-I+Bd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3" descr="trains-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Rectangle 4"/>
          <p:cNvSpPr>
            <a:spLocks noGrp="1" noChangeArrowheads="1"/>
          </p:cNvSpPr>
          <p:nvPr>
            <p:ph type="title" idx="4294967295"/>
          </p:nvPr>
        </p:nvSpPr>
        <p:spPr>
          <a:xfrm>
            <a:off x="838200" y="1181100"/>
            <a:ext cx="7772400" cy="723900"/>
          </a:xfrm>
        </p:spPr>
        <p:txBody>
          <a:bodyPr/>
          <a:lstStyle/>
          <a:p>
            <a:r>
              <a:rPr lang="en-US" altLang="en-US" smtClean="0"/>
              <a:t>Original Image + Horiz. + Vert. Edges</a:t>
            </a:r>
          </a:p>
        </p:txBody>
      </p:sp>
      <p:sp>
        <p:nvSpPr>
          <p:cNvPr id="41992" name="Text Box 6"/>
          <p:cNvSpPr txBox="1">
            <a:spLocks noChangeArrowheads="1"/>
          </p:cNvSpPr>
          <p:nvPr/>
        </p:nvSpPr>
        <p:spPr bwMode="auto">
          <a:xfrm>
            <a:off x="6112344" y="5791200"/>
            <a:ext cx="118333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sharpened</a:t>
            </a:r>
          </a:p>
        </p:txBody>
      </p:sp>
      <p:sp>
        <p:nvSpPr>
          <p:cNvPr id="41993" name="Text Box 7"/>
          <p:cNvSpPr txBox="1">
            <a:spLocks noChangeArrowheads="1"/>
          </p:cNvSpPr>
          <p:nvPr/>
        </p:nvSpPr>
        <p:spPr bwMode="auto">
          <a:xfrm>
            <a:off x="2209800" y="5791200"/>
            <a:ext cx="920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original</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1026"/>
          <p:cNvSpPr>
            <a:spLocks noGrp="1" noChangeArrowheads="1"/>
          </p:cNvSpPr>
          <p:nvPr>
            <p:ph type="title" idx="4294967295"/>
          </p:nvPr>
        </p:nvSpPr>
        <p:spPr>
          <a:xfrm>
            <a:off x="381000" y="1066800"/>
            <a:ext cx="8382000" cy="723900"/>
          </a:xfrm>
        </p:spPr>
        <p:txBody>
          <a:bodyPr/>
          <a:lstStyle/>
          <a:p>
            <a:pPr algn="ctr"/>
            <a:r>
              <a:rPr lang="en-US" altLang="en-US" sz="3200" dirty="0" smtClean="0"/>
              <a:t>Sharpening via Differencing or Highpass Filtering </a:t>
            </a:r>
          </a:p>
        </p:txBody>
      </p:sp>
      <p:sp>
        <p:nvSpPr>
          <p:cNvPr id="11270" name="Rectangle 1027"/>
          <p:cNvSpPr>
            <a:spLocks noGrp="1" noChangeArrowheads="1"/>
          </p:cNvSpPr>
          <p:nvPr>
            <p:ph type="body" idx="4294967295"/>
          </p:nvPr>
        </p:nvSpPr>
        <p:spPr>
          <a:xfrm>
            <a:off x="1219200" y="1981200"/>
            <a:ext cx="6172200" cy="3962400"/>
          </a:xfrm>
        </p:spPr>
        <p:txBody>
          <a:bodyPr/>
          <a:lstStyle/>
          <a:p>
            <a:pPr>
              <a:spcBef>
                <a:spcPct val="0"/>
              </a:spcBef>
              <a:spcAft>
                <a:spcPct val="25000"/>
              </a:spcAft>
              <a:buFont typeface="Monotype Sorts" pitchFamily="2" charset="2"/>
              <a:buNone/>
            </a:pPr>
            <a:r>
              <a:rPr lang="en-US" altLang="en-US" sz="2400" dirty="0" smtClean="0"/>
              <a:t>Sharpening results from </a:t>
            </a:r>
            <a:r>
              <a:rPr lang="en-US" altLang="en-US" sz="2400" b="1" dirty="0" smtClean="0"/>
              <a:t>adding to the image a copy of itself</a:t>
            </a:r>
            <a:r>
              <a:rPr lang="en-US" altLang="en-US" sz="2400" dirty="0" smtClean="0"/>
              <a:t> that has been: </a:t>
            </a:r>
          </a:p>
          <a:p>
            <a:pPr>
              <a:spcBef>
                <a:spcPct val="0"/>
              </a:spcBef>
              <a:spcAft>
                <a:spcPct val="25000"/>
              </a:spcAft>
            </a:pPr>
            <a:r>
              <a:rPr lang="en-US" altLang="en-US" sz="2000" dirty="0" smtClean="0"/>
              <a:t>Pixel-differenced in the spatial domain:</a:t>
            </a:r>
          </a:p>
          <a:p>
            <a:pPr lvl="1">
              <a:spcBef>
                <a:spcPct val="0"/>
              </a:spcBef>
              <a:spcAft>
                <a:spcPct val="25000"/>
              </a:spcAft>
            </a:pPr>
            <a:r>
              <a:rPr lang="en-US" altLang="en-US" sz="1800" dirty="0" smtClean="0"/>
              <a:t>Each pixel in the output is a difference between itself and a weighted average of its neighbors.</a:t>
            </a:r>
          </a:p>
          <a:p>
            <a:pPr lvl="1">
              <a:spcBef>
                <a:spcPct val="0"/>
              </a:spcBef>
              <a:spcAft>
                <a:spcPct val="25000"/>
              </a:spcAft>
            </a:pPr>
            <a:r>
              <a:rPr lang="en-US" altLang="en-US" sz="1800" dirty="0" smtClean="0"/>
              <a:t>Is a convolution whose weight matrix sums to 0.</a:t>
            </a:r>
          </a:p>
          <a:p>
            <a:pPr>
              <a:spcBef>
                <a:spcPct val="0"/>
              </a:spcBef>
              <a:spcAft>
                <a:spcPct val="25000"/>
              </a:spcAft>
            </a:pPr>
            <a:r>
              <a:rPr lang="en-US" altLang="en-US" sz="2000" dirty="0" smtClean="0"/>
              <a:t>Highpass filtered in the frequency domain:</a:t>
            </a:r>
          </a:p>
          <a:p>
            <a:pPr lvl="1">
              <a:spcBef>
                <a:spcPct val="0"/>
              </a:spcBef>
              <a:spcAft>
                <a:spcPct val="25000"/>
              </a:spcAft>
            </a:pPr>
            <a:r>
              <a:rPr lang="en-US" altLang="en-US" sz="1800" dirty="0" smtClean="0"/>
              <a:t>High frequencies are enhanced or amplified.</a:t>
            </a:r>
          </a:p>
          <a:p>
            <a:pPr lvl="1">
              <a:spcBef>
                <a:spcPct val="0"/>
              </a:spcBef>
              <a:spcAft>
                <a:spcPct val="25000"/>
              </a:spcAft>
            </a:pPr>
            <a:r>
              <a:rPr lang="en-US" altLang="en-US" sz="1800" dirty="0" smtClean="0"/>
              <a:t>Individual frequency components are multiplied by an increasing function of </a:t>
            </a:r>
            <a:r>
              <a:rPr lang="en-US" altLang="en-US" sz="1800" dirty="0" smtClean="0">
                <a:sym typeface="Symbol" pitchFamily="18" charset="2"/>
              </a:rPr>
              <a:t></a:t>
            </a:r>
            <a:r>
              <a:rPr lang="en-US" altLang="en-US" sz="1800" dirty="0" smtClean="0"/>
              <a:t> such as </a:t>
            </a:r>
            <a:r>
              <a:rPr lang="en-US" altLang="en-US" sz="1800" dirty="0" smtClean="0">
                <a:latin typeface="Times New Roman" pitchFamily="18" charset="0"/>
                <a:sym typeface="Symbol" pitchFamily="18" charset="2"/>
              </a:rPr>
              <a:t> = </a:t>
            </a:r>
            <a:r>
              <a:rPr lang="en-US" altLang="en-US" sz="1800" dirty="0" smtClean="0">
                <a:latin typeface="Times New Roman" pitchFamily="18" charset="0"/>
              </a:rPr>
              <a:t>(</a:t>
            </a:r>
            <a:r>
              <a:rPr lang="en-US" altLang="en-US" sz="1800" i="1" dirty="0" smtClean="0">
                <a:latin typeface="Times New Roman" pitchFamily="18" charset="0"/>
              </a:rPr>
              <a:t>u</a:t>
            </a:r>
            <a:r>
              <a:rPr lang="en-US" altLang="en-US" sz="1800" baseline="30000" dirty="0" smtClean="0">
                <a:latin typeface="Times New Roman" pitchFamily="18" charset="0"/>
              </a:rPr>
              <a:t>2</a:t>
            </a:r>
            <a:r>
              <a:rPr lang="en-US" altLang="en-US" sz="1800" dirty="0" smtClean="0">
                <a:latin typeface="Times New Roman" pitchFamily="18" charset="0"/>
              </a:rPr>
              <a:t>+</a:t>
            </a:r>
            <a:r>
              <a:rPr lang="en-US" altLang="en-US" sz="1800" i="1" dirty="0" smtClean="0">
                <a:latin typeface="Times New Roman" pitchFamily="18" charset="0"/>
              </a:rPr>
              <a:t>v</a:t>
            </a:r>
            <a:r>
              <a:rPr lang="en-US" altLang="en-US" sz="1800" baseline="30000" dirty="0" smtClean="0">
                <a:latin typeface="Times New Roman" pitchFamily="18" charset="0"/>
              </a:rPr>
              <a:t>2</a:t>
            </a:r>
            <a:r>
              <a:rPr lang="en-US" altLang="en-US" sz="1800" dirty="0" smtClean="0">
                <a:latin typeface="Times New Roman" pitchFamily="18" charset="0"/>
              </a:rPr>
              <a:t>)</a:t>
            </a:r>
            <a:r>
              <a:rPr lang="en-US" altLang="en-US" sz="1800" dirty="0" smtClean="0"/>
              <a:t>, where </a:t>
            </a:r>
            <a:r>
              <a:rPr lang="en-US" altLang="en-US" sz="1800" dirty="0" smtClean="0">
                <a:latin typeface="Times New Roman" pitchFamily="18" charset="0"/>
                <a:sym typeface="Symbol" pitchFamily="18" charset="2"/>
              </a:rPr>
              <a:t></a:t>
            </a:r>
            <a:r>
              <a:rPr lang="en-US" altLang="en-US" sz="1800" dirty="0" smtClean="0">
                <a:sym typeface="Symbol" pitchFamily="18" charset="2"/>
              </a:rPr>
              <a:t> is a constant</a:t>
            </a:r>
            <a:r>
              <a:rPr lang="en-US" altLang="en-US" sz="1800" dirty="0" smtClean="0"/>
              <a:t>.</a:t>
            </a:r>
          </a:p>
        </p:txBody>
      </p:sp>
      <p:sp>
        <p:nvSpPr>
          <p:cNvPr id="11271" name="Line 1028"/>
          <p:cNvSpPr>
            <a:spLocks noChangeShapeType="1"/>
          </p:cNvSpPr>
          <p:nvPr/>
        </p:nvSpPr>
        <p:spPr bwMode="auto">
          <a:xfrm>
            <a:off x="5862638" y="5202101"/>
            <a:ext cx="663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3" name="Picture 2" descr="trains-512-I+Bd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5" descr="trains-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Rectangle 4"/>
          <p:cNvSpPr>
            <a:spLocks noGrp="1" noChangeArrowheads="1"/>
          </p:cNvSpPr>
          <p:nvPr>
            <p:ph type="title" idx="4294967295"/>
          </p:nvPr>
        </p:nvSpPr>
        <p:spPr>
          <a:xfrm>
            <a:off x="838200" y="1181100"/>
            <a:ext cx="7772400" cy="723900"/>
          </a:xfrm>
        </p:spPr>
        <p:txBody>
          <a:bodyPr/>
          <a:lstStyle/>
          <a:p>
            <a:r>
              <a:rPr lang="en-US" altLang="en-US" smtClean="0"/>
              <a:t>Original Image + Horiz. + Vert. Edges</a:t>
            </a:r>
          </a:p>
        </p:txBody>
      </p:sp>
      <p:sp>
        <p:nvSpPr>
          <p:cNvPr id="43016" name="Text Box 6"/>
          <p:cNvSpPr txBox="1">
            <a:spLocks noChangeArrowheads="1"/>
          </p:cNvSpPr>
          <p:nvPr/>
        </p:nvSpPr>
        <p:spPr bwMode="auto">
          <a:xfrm>
            <a:off x="6243638" y="5791200"/>
            <a:ext cx="920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original</a:t>
            </a:r>
          </a:p>
        </p:txBody>
      </p:sp>
      <p:sp>
        <p:nvSpPr>
          <p:cNvPr id="43017" name="Text Box 7"/>
          <p:cNvSpPr txBox="1">
            <a:spLocks noChangeArrowheads="1"/>
          </p:cNvSpPr>
          <p:nvPr/>
        </p:nvSpPr>
        <p:spPr bwMode="auto">
          <a:xfrm>
            <a:off x="2078506" y="5791200"/>
            <a:ext cx="118333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dirty="0">
                <a:latin typeface="Calibri" panose="020F0502020204030204" pitchFamily="34" charset="0"/>
              </a:rPr>
              <a:t>sharpened</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Unsharp Masking</a:t>
            </a:r>
            <a:endParaRPr lang="en-US" dirty="0"/>
          </a:p>
        </p:txBody>
      </p:sp>
      <p:sp>
        <p:nvSpPr>
          <p:cNvPr id="4" name="Date Placeholder 3"/>
          <p:cNvSpPr>
            <a:spLocks noGrp="1"/>
          </p:cNvSpPr>
          <p:nvPr>
            <p:ph type="dt" sz="half" idx="2"/>
          </p:nvPr>
        </p:nvSpPr>
        <p:spPr/>
        <p:txBody>
          <a:bodyPr/>
          <a:lstStyle/>
          <a:p>
            <a:pPr>
              <a:defRPr/>
            </a:pPr>
            <a:r>
              <a:rPr lang="en-US" smtClean="0"/>
              <a:t>20 October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dirty="0"/>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61</a:t>
            </a:fld>
            <a:endParaRPr lang="en-US" dirty="0"/>
          </a:p>
        </p:txBody>
      </p:sp>
      <p:sp>
        <p:nvSpPr>
          <p:cNvPr id="7" name="Content Placeholder 2"/>
          <p:cNvSpPr txBox="1">
            <a:spLocks/>
          </p:cNvSpPr>
          <p:nvPr/>
        </p:nvSpPr>
        <p:spPr bwMode="auto">
          <a:xfrm>
            <a:off x="381000" y="1524000"/>
            <a:ext cx="8382000" cy="64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None/>
            </a:pPr>
            <a:r>
              <a:rPr lang="en-US" sz="1800" kern="0" dirty="0" smtClean="0"/>
              <a:t>is a film-photography darkroom technique for sharpening an image.  A blurred copy of the photonegative is contrast reduced and used to mask the original image.</a:t>
            </a:r>
            <a:endParaRPr lang="en-US" sz="1800" kern="0" dirty="0"/>
          </a:p>
        </p:txBody>
      </p:sp>
      <p:grpSp>
        <p:nvGrpSpPr>
          <p:cNvPr id="35" name="Group 34"/>
          <p:cNvGrpSpPr/>
          <p:nvPr/>
        </p:nvGrpSpPr>
        <p:grpSpPr>
          <a:xfrm>
            <a:off x="381000" y="2286000"/>
            <a:ext cx="1371600" cy="3715554"/>
            <a:chOff x="381000" y="2475696"/>
            <a:chExt cx="1371600" cy="3715554"/>
          </a:xfrm>
        </p:grpSpPr>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475696"/>
              <a:ext cx="1371600" cy="3340857"/>
            </a:xfrm>
            <a:prstGeom prst="rect">
              <a:avLst/>
            </a:prstGeom>
          </p:spPr>
        </p:pic>
        <p:sp>
          <p:nvSpPr>
            <p:cNvPr id="26" name="Content Placeholder 2"/>
            <p:cNvSpPr txBox="1">
              <a:spLocks/>
            </p:cNvSpPr>
            <p:nvPr/>
          </p:nvSpPr>
          <p:spPr bwMode="auto">
            <a:xfrm>
              <a:off x="571500" y="5821353"/>
              <a:ext cx="990600" cy="36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lgn="ctr">
                <a:buNone/>
              </a:pPr>
              <a:r>
                <a:rPr lang="en-US" sz="1800" kern="0" dirty="0" smtClean="0"/>
                <a:t>original</a:t>
              </a:r>
              <a:endParaRPr lang="en-US" sz="1800" kern="0" dirty="0"/>
            </a:p>
          </p:txBody>
        </p:sp>
      </p:grpSp>
      <p:grpSp>
        <p:nvGrpSpPr>
          <p:cNvPr id="34" name="Group 33"/>
          <p:cNvGrpSpPr/>
          <p:nvPr/>
        </p:nvGrpSpPr>
        <p:grpSpPr>
          <a:xfrm>
            <a:off x="2102644" y="2286000"/>
            <a:ext cx="1371600" cy="3715554"/>
            <a:chOff x="2133600" y="2475696"/>
            <a:chExt cx="1371600" cy="3715554"/>
          </a:xfrm>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2475696"/>
              <a:ext cx="1371600" cy="3340857"/>
            </a:xfrm>
            <a:prstGeom prst="rect">
              <a:avLst/>
            </a:prstGeom>
          </p:spPr>
        </p:pic>
        <p:sp>
          <p:nvSpPr>
            <p:cNvPr id="27" name="Content Placeholder 2"/>
            <p:cNvSpPr txBox="1">
              <a:spLocks/>
            </p:cNvSpPr>
            <p:nvPr/>
          </p:nvSpPr>
          <p:spPr bwMode="auto">
            <a:xfrm>
              <a:off x="2324100" y="5821353"/>
              <a:ext cx="990600" cy="36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lgn="ctr">
                <a:buNone/>
              </a:pPr>
              <a:r>
                <a:rPr lang="en-US" sz="1800" kern="0" dirty="0" smtClean="0"/>
                <a:t>blurred</a:t>
              </a:r>
              <a:endParaRPr lang="en-US" sz="1800" kern="0" dirty="0"/>
            </a:p>
          </p:txBody>
        </p:sp>
      </p:grpSp>
      <p:grpSp>
        <p:nvGrpSpPr>
          <p:cNvPr id="33" name="Group 32"/>
          <p:cNvGrpSpPr/>
          <p:nvPr/>
        </p:nvGrpSpPr>
        <p:grpSpPr>
          <a:xfrm>
            <a:off x="3824288" y="2286000"/>
            <a:ext cx="1371600" cy="3715554"/>
            <a:chOff x="3886200" y="2475696"/>
            <a:chExt cx="1371600" cy="3715554"/>
          </a:xfrm>
        </p:grpSpPr>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2475696"/>
              <a:ext cx="1371600" cy="3340857"/>
            </a:xfrm>
            <a:prstGeom prst="rect">
              <a:avLst/>
            </a:prstGeom>
          </p:spPr>
        </p:pic>
        <p:sp>
          <p:nvSpPr>
            <p:cNvPr id="28" name="Content Placeholder 2"/>
            <p:cNvSpPr txBox="1">
              <a:spLocks/>
            </p:cNvSpPr>
            <p:nvPr/>
          </p:nvSpPr>
          <p:spPr bwMode="auto">
            <a:xfrm>
              <a:off x="4076700" y="5821353"/>
              <a:ext cx="990600" cy="36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lgn="ctr">
                <a:buNone/>
              </a:pPr>
              <a:r>
                <a:rPr lang="en-US" sz="1800" kern="0" dirty="0" smtClean="0"/>
                <a:t>negative</a:t>
              </a:r>
              <a:endParaRPr lang="en-US" sz="1800" kern="0" dirty="0"/>
            </a:p>
          </p:txBody>
        </p:sp>
      </p:grpSp>
      <p:grpSp>
        <p:nvGrpSpPr>
          <p:cNvPr id="32" name="Group 31"/>
          <p:cNvGrpSpPr/>
          <p:nvPr/>
        </p:nvGrpSpPr>
        <p:grpSpPr>
          <a:xfrm>
            <a:off x="5545932" y="2286000"/>
            <a:ext cx="1371600" cy="3715554"/>
            <a:chOff x="5638800" y="2475696"/>
            <a:chExt cx="1371600" cy="3715554"/>
          </a:xfrm>
        </p:grpSpPr>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8800" y="2475696"/>
              <a:ext cx="1371600" cy="3340857"/>
            </a:xfrm>
            <a:prstGeom prst="rect">
              <a:avLst/>
            </a:prstGeom>
          </p:spPr>
        </p:pic>
        <p:sp>
          <p:nvSpPr>
            <p:cNvPr id="29" name="Content Placeholder 2"/>
            <p:cNvSpPr txBox="1">
              <a:spLocks/>
            </p:cNvSpPr>
            <p:nvPr/>
          </p:nvSpPr>
          <p:spPr bwMode="auto">
            <a:xfrm>
              <a:off x="5638800" y="5821353"/>
              <a:ext cx="1371600" cy="36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lgn="ctr">
                <a:buNone/>
              </a:pPr>
              <a:r>
                <a:rPr lang="en-US" sz="1800" kern="0" dirty="0" smtClean="0"/>
                <a:t>lo-contrast</a:t>
              </a:r>
              <a:endParaRPr lang="en-US" sz="1800" kern="0" dirty="0"/>
            </a:p>
          </p:txBody>
        </p:sp>
      </p:grpSp>
      <p:grpSp>
        <p:nvGrpSpPr>
          <p:cNvPr id="31" name="Group 30"/>
          <p:cNvGrpSpPr/>
          <p:nvPr/>
        </p:nvGrpSpPr>
        <p:grpSpPr>
          <a:xfrm>
            <a:off x="7267575" y="2286000"/>
            <a:ext cx="1371600" cy="3715554"/>
            <a:chOff x="7267575" y="2475696"/>
            <a:chExt cx="1371600" cy="3715554"/>
          </a:xfrm>
        </p:grpSpPr>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7575" y="2475696"/>
              <a:ext cx="1371600" cy="3340857"/>
            </a:xfrm>
            <a:prstGeom prst="rect">
              <a:avLst/>
            </a:prstGeom>
          </p:spPr>
        </p:pic>
        <p:sp>
          <p:nvSpPr>
            <p:cNvPr id="30" name="Content Placeholder 2"/>
            <p:cNvSpPr txBox="1">
              <a:spLocks/>
            </p:cNvSpPr>
            <p:nvPr/>
          </p:nvSpPr>
          <p:spPr bwMode="auto">
            <a:xfrm>
              <a:off x="7267575" y="5821353"/>
              <a:ext cx="1371600" cy="36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lgn="ctr">
                <a:buNone/>
              </a:pPr>
              <a:r>
                <a:rPr lang="en-US" sz="1800" kern="0" dirty="0" smtClean="0"/>
                <a:t>USM</a:t>
              </a:r>
              <a:endParaRPr lang="en-US" sz="1800" kern="0" dirty="0"/>
            </a:p>
          </p:txBody>
        </p:sp>
      </p:grpSp>
      <p:sp>
        <p:nvSpPr>
          <p:cNvPr id="42" name="Oval 41"/>
          <p:cNvSpPr/>
          <p:nvPr/>
        </p:nvSpPr>
        <p:spPr bwMode="auto">
          <a:xfrm>
            <a:off x="995238" y="5993767"/>
            <a:ext cx="137160" cy="137160"/>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omic Sans MS" pitchFamily="66" charset="0"/>
            </a:endParaRPr>
          </a:p>
        </p:txBody>
      </p:sp>
      <p:cxnSp>
        <p:nvCxnSpPr>
          <p:cNvPr id="46" name="Straight Arrow Connector 45"/>
          <p:cNvCxnSpPr/>
          <p:nvPr/>
        </p:nvCxnSpPr>
        <p:spPr bwMode="auto">
          <a:xfrm>
            <a:off x="1770097" y="4038600"/>
            <a:ext cx="332547"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p:nvPr/>
        </p:nvCxnSpPr>
        <p:spPr bwMode="auto">
          <a:xfrm>
            <a:off x="3491741" y="4039447"/>
            <a:ext cx="332547"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p:cNvCxnSpPr/>
          <p:nvPr/>
        </p:nvCxnSpPr>
        <p:spPr bwMode="auto">
          <a:xfrm>
            <a:off x="5213385" y="4040294"/>
            <a:ext cx="332547" cy="0"/>
          </a:xfrm>
          <a:prstGeom prst="straightConnector1">
            <a:avLst/>
          </a:prstGeom>
          <a:noFill/>
          <a:ln w="1905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Oval 50"/>
          <p:cNvSpPr/>
          <p:nvPr/>
        </p:nvSpPr>
        <p:spPr bwMode="auto">
          <a:xfrm>
            <a:off x="6163152" y="5993767"/>
            <a:ext cx="137160" cy="137160"/>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omic Sans MS" pitchFamily="66" charset="0"/>
            </a:endParaRPr>
          </a:p>
        </p:txBody>
      </p:sp>
      <p:sp>
        <p:nvSpPr>
          <p:cNvPr id="52" name="Rectangle 51"/>
          <p:cNvSpPr/>
          <p:nvPr/>
        </p:nvSpPr>
        <p:spPr bwMode="auto">
          <a:xfrm>
            <a:off x="7001113" y="5810887"/>
            <a:ext cx="182880" cy="182880"/>
          </a:xfrm>
          <a:prstGeom prst="rect">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0000"/>
                </a:solidFill>
                <a:effectLst/>
                <a:latin typeface="+mj-lt"/>
              </a:rPr>
              <a:t>=</a:t>
            </a:r>
          </a:p>
        </p:txBody>
      </p:sp>
      <p:sp>
        <p:nvSpPr>
          <p:cNvPr id="53" name="Rectangle 52"/>
          <p:cNvSpPr/>
          <p:nvPr/>
        </p:nvSpPr>
        <p:spPr bwMode="auto">
          <a:xfrm>
            <a:off x="3556335" y="5809269"/>
            <a:ext cx="182880" cy="182880"/>
          </a:xfrm>
          <a:prstGeom prst="rect">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0000"/>
                </a:solidFill>
                <a:effectLst/>
                <a:latin typeface="+mj-lt"/>
              </a:rPr>
              <a:t>+</a:t>
            </a:r>
          </a:p>
        </p:txBody>
      </p:sp>
      <p:sp>
        <p:nvSpPr>
          <p:cNvPr id="54" name="Oval 53"/>
          <p:cNvSpPr/>
          <p:nvPr/>
        </p:nvSpPr>
        <p:spPr bwMode="auto">
          <a:xfrm>
            <a:off x="7884796" y="5998965"/>
            <a:ext cx="137160" cy="137160"/>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omic Sans MS" pitchFamily="66" charset="0"/>
            </a:endParaRPr>
          </a:p>
        </p:txBody>
      </p:sp>
    </p:spTree>
    <p:extLst>
      <p:ext uri="{BB962C8B-B14F-4D97-AF65-F5344CB8AC3E}">
        <p14:creationId xmlns:p14="http://schemas.microsoft.com/office/powerpoint/2010/main" val="11306777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457200" y="1143000"/>
            <a:ext cx="8153400" cy="723900"/>
          </a:xfrm>
        </p:spPr>
        <p:txBody>
          <a:bodyPr/>
          <a:lstStyle/>
          <a:p>
            <a:r>
              <a:rPr lang="en-US" altLang="en-US" sz="3200" dirty="0" smtClean="0"/>
              <a:t>Sharpening Through Blurring: Unsharp Masking</a:t>
            </a:r>
          </a:p>
        </p:txBody>
      </p:sp>
      <p:sp>
        <p:nvSpPr>
          <p:cNvPr id="44038" name="Text Box 3"/>
          <p:cNvSpPr txBox="1">
            <a:spLocks noChangeArrowheads="1"/>
          </p:cNvSpPr>
          <p:nvPr/>
        </p:nvSpPr>
        <p:spPr bwMode="auto">
          <a:xfrm>
            <a:off x="457200" y="2149475"/>
            <a:ext cx="7467600" cy="3600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spcAft>
                <a:spcPct val="25000"/>
              </a:spcAft>
            </a:pPr>
            <a:r>
              <a:rPr lang="en-US" altLang="en-US" sz="2400" dirty="0">
                <a:latin typeface="Times New Roman" pitchFamily="18" charset="0"/>
              </a:rPr>
              <a:t>Let I be an image.</a:t>
            </a:r>
          </a:p>
          <a:p>
            <a:pPr>
              <a:spcAft>
                <a:spcPct val="25000"/>
              </a:spcAft>
            </a:pPr>
            <a:r>
              <a:rPr lang="en-US" altLang="en-US" sz="2400" dirty="0">
                <a:latin typeface="Times New Roman" pitchFamily="18" charset="0"/>
              </a:rPr>
              <a:t>Let </a:t>
            </a:r>
            <a:r>
              <a:rPr lang="en-US" altLang="en-US" sz="2400" b="1" dirty="0">
                <a:latin typeface="Times New Roman" pitchFamily="18" charset="0"/>
              </a:rPr>
              <a:t>G</a:t>
            </a:r>
            <a:r>
              <a:rPr lang="en-US" altLang="en-US" sz="2400" baseline="-25000" dirty="0">
                <a:latin typeface="Times New Roman" pitchFamily="18" charset="0"/>
                <a:sym typeface="Symbol" pitchFamily="18" charset="2"/>
              </a:rPr>
              <a:t></a:t>
            </a:r>
            <a:r>
              <a:rPr lang="en-US" altLang="en-US" sz="2400" dirty="0">
                <a:latin typeface="Times New Roman" pitchFamily="18" charset="0"/>
                <a:sym typeface="Symbol" pitchFamily="18" charset="2"/>
              </a:rPr>
              <a:t> be a Gaussian convolution mask.</a:t>
            </a:r>
          </a:p>
          <a:p>
            <a:pPr>
              <a:spcAft>
                <a:spcPct val="25000"/>
              </a:spcAft>
            </a:pPr>
            <a:r>
              <a:rPr lang="en-US" altLang="en-US" sz="2400" dirty="0">
                <a:latin typeface="Times New Roman" pitchFamily="18" charset="0"/>
                <a:sym typeface="Symbol" pitchFamily="18" charset="2"/>
              </a:rPr>
              <a:t>Then  </a:t>
            </a:r>
            <a:r>
              <a:rPr lang="en-US" altLang="en-US" sz="2400" b="1" dirty="0">
                <a:latin typeface="Times New Roman" pitchFamily="18" charset="0"/>
                <a:sym typeface="Symbol" pitchFamily="18" charset="2"/>
              </a:rPr>
              <a:t>J</a:t>
            </a:r>
            <a:r>
              <a:rPr lang="en-US" altLang="en-US" sz="2400" i="1" dirty="0">
                <a:latin typeface="Times New Roman" pitchFamily="18" charset="0"/>
                <a:sym typeface="Symbol" pitchFamily="18" charset="2"/>
              </a:rPr>
              <a:t> = </a:t>
            </a:r>
            <a:r>
              <a:rPr lang="en-US" altLang="en-US" sz="2400" b="1" dirty="0">
                <a:latin typeface="Times New Roman" pitchFamily="18" charset="0"/>
                <a:sym typeface="Symbol" pitchFamily="18" charset="2"/>
              </a:rPr>
              <a:t>I</a:t>
            </a:r>
            <a:r>
              <a:rPr lang="en-US" altLang="en-US" sz="2400" i="1" dirty="0">
                <a:latin typeface="Times New Roman" pitchFamily="18" charset="0"/>
                <a:sym typeface="Symbol" pitchFamily="18" charset="2"/>
              </a:rPr>
              <a:t> * </a:t>
            </a:r>
            <a:r>
              <a:rPr lang="en-US" altLang="en-US" sz="2400" b="1" dirty="0">
                <a:latin typeface="Times New Roman" pitchFamily="18" charset="0"/>
              </a:rPr>
              <a:t>G</a:t>
            </a:r>
            <a:r>
              <a:rPr lang="en-US" altLang="en-US" sz="2400" baseline="-25000" dirty="0">
                <a:latin typeface="Times New Roman" pitchFamily="18" charset="0"/>
                <a:sym typeface="Symbol" pitchFamily="18" charset="2"/>
              </a:rPr>
              <a:t></a:t>
            </a:r>
            <a:r>
              <a:rPr lang="en-US" altLang="en-US" sz="2400" dirty="0">
                <a:latin typeface="Times New Roman" pitchFamily="18" charset="0"/>
                <a:sym typeface="Symbol" pitchFamily="18" charset="2"/>
              </a:rPr>
              <a:t> is a blurred image and </a:t>
            </a:r>
            <a:r>
              <a:rPr lang="en-US" altLang="en-US" sz="2400" b="1" dirty="0">
                <a:latin typeface="Times New Roman" pitchFamily="18" charset="0"/>
                <a:sym typeface="Symbol" pitchFamily="18" charset="2"/>
              </a:rPr>
              <a:t>K</a:t>
            </a:r>
            <a:r>
              <a:rPr lang="en-US" altLang="en-US" sz="2400" dirty="0">
                <a:latin typeface="Times New Roman" pitchFamily="18" charset="0"/>
                <a:sym typeface="Symbol" pitchFamily="18" charset="2"/>
              </a:rPr>
              <a:t> = </a:t>
            </a:r>
            <a:r>
              <a:rPr lang="en-US" altLang="en-US" sz="2400" b="1" dirty="0">
                <a:latin typeface="Times New Roman" pitchFamily="18" charset="0"/>
                <a:sym typeface="Symbol" pitchFamily="18" charset="2"/>
              </a:rPr>
              <a:t>I</a:t>
            </a:r>
            <a:r>
              <a:rPr lang="en-US" altLang="en-US" sz="2400" dirty="0">
                <a:latin typeface="Times New Roman" pitchFamily="18" charset="0"/>
                <a:sym typeface="Symbol" pitchFamily="18" charset="2"/>
              </a:rPr>
              <a:t> – </a:t>
            </a:r>
            <a:r>
              <a:rPr lang="en-US" altLang="en-US" sz="2400" b="1" dirty="0">
                <a:latin typeface="Times New Roman" pitchFamily="18" charset="0"/>
                <a:sym typeface="Symbol" pitchFamily="18" charset="2"/>
              </a:rPr>
              <a:t>J</a:t>
            </a:r>
            <a:r>
              <a:rPr lang="en-US" altLang="en-US" sz="2400" dirty="0">
                <a:latin typeface="Times New Roman" pitchFamily="18" charset="0"/>
                <a:sym typeface="Symbol" pitchFamily="18" charset="2"/>
              </a:rPr>
              <a:t> contains all the high spatial frequencies from I.</a:t>
            </a:r>
          </a:p>
          <a:p>
            <a:pPr>
              <a:spcAft>
                <a:spcPct val="25000"/>
              </a:spcAft>
            </a:pPr>
            <a:r>
              <a:rPr lang="en-US" altLang="en-US" sz="2400" dirty="0">
                <a:latin typeface="Times New Roman" pitchFamily="18" charset="0"/>
                <a:sym typeface="Symbol" pitchFamily="18" charset="2"/>
              </a:rPr>
              <a:t>Define:</a:t>
            </a:r>
          </a:p>
          <a:p>
            <a:pPr>
              <a:spcAft>
                <a:spcPct val="25000"/>
              </a:spcAft>
            </a:pPr>
            <a:r>
              <a:rPr lang="en-US" altLang="en-US" sz="2400" dirty="0">
                <a:latin typeface="Times New Roman" pitchFamily="18" charset="0"/>
                <a:sym typeface="Symbol" pitchFamily="18" charset="2"/>
              </a:rPr>
              <a:t>            </a:t>
            </a:r>
            <a:r>
              <a:rPr lang="en-US" altLang="en-US" sz="2400" b="1" dirty="0">
                <a:latin typeface="Times New Roman" pitchFamily="18" charset="0"/>
                <a:sym typeface="Symbol" pitchFamily="18" charset="2"/>
              </a:rPr>
              <a:t>U</a:t>
            </a:r>
            <a:r>
              <a:rPr lang="en-US" altLang="en-US" sz="2400" dirty="0">
                <a:latin typeface="Times New Roman" pitchFamily="18" charset="0"/>
                <a:sym typeface="Symbol" pitchFamily="18" charset="2"/>
              </a:rPr>
              <a:t> = (1+) </a:t>
            </a:r>
            <a:r>
              <a:rPr lang="en-US" altLang="en-US" sz="2400" b="1" dirty="0">
                <a:latin typeface="Times New Roman" pitchFamily="18" charset="0"/>
                <a:sym typeface="Symbol" pitchFamily="18" charset="2"/>
              </a:rPr>
              <a:t>K</a:t>
            </a:r>
            <a:r>
              <a:rPr lang="en-US" altLang="en-US" sz="2400" dirty="0">
                <a:latin typeface="Times New Roman" pitchFamily="18" charset="0"/>
                <a:sym typeface="Symbol" pitchFamily="18" charset="2"/>
              </a:rPr>
              <a:t> + </a:t>
            </a:r>
            <a:r>
              <a:rPr lang="en-US" altLang="en-US" sz="2400" b="1" dirty="0">
                <a:latin typeface="Times New Roman" pitchFamily="18" charset="0"/>
                <a:sym typeface="Symbol" pitchFamily="18" charset="2"/>
              </a:rPr>
              <a:t>J</a:t>
            </a:r>
            <a:r>
              <a:rPr lang="en-US" altLang="en-US" sz="2400" dirty="0">
                <a:latin typeface="Times New Roman" pitchFamily="18" charset="0"/>
                <a:sym typeface="Symbol" pitchFamily="18" charset="2"/>
              </a:rPr>
              <a:t>  =  </a:t>
            </a:r>
            <a:r>
              <a:rPr lang="en-US" altLang="en-US" sz="2400" b="1" dirty="0">
                <a:latin typeface="Times New Roman" pitchFamily="18" charset="0"/>
                <a:sym typeface="Symbol" pitchFamily="18" charset="2"/>
              </a:rPr>
              <a:t>K</a:t>
            </a:r>
            <a:r>
              <a:rPr lang="en-US" altLang="en-US" sz="2400" dirty="0">
                <a:latin typeface="Times New Roman" pitchFamily="18" charset="0"/>
                <a:sym typeface="Symbol" pitchFamily="18" charset="2"/>
              </a:rPr>
              <a:t> + </a:t>
            </a:r>
            <a:r>
              <a:rPr lang="en-US" altLang="en-US" sz="2400" b="1" dirty="0">
                <a:latin typeface="Times New Roman" pitchFamily="18" charset="0"/>
                <a:sym typeface="Symbol" pitchFamily="18" charset="2"/>
              </a:rPr>
              <a:t>I</a:t>
            </a:r>
            <a:r>
              <a:rPr lang="en-US" altLang="en-US" sz="2400" dirty="0">
                <a:latin typeface="Times New Roman" pitchFamily="18" charset="0"/>
                <a:sym typeface="Symbol" pitchFamily="18" charset="2"/>
              </a:rPr>
              <a:t>,</a:t>
            </a:r>
          </a:p>
          <a:p>
            <a:pPr>
              <a:spcAft>
                <a:spcPct val="25000"/>
              </a:spcAft>
            </a:pPr>
            <a:r>
              <a:rPr lang="en-US" altLang="en-US" sz="2400" dirty="0">
                <a:latin typeface="Times New Roman" pitchFamily="18" charset="0"/>
                <a:sym typeface="Symbol" pitchFamily="18" charset="2"/>
              </a:rPr>
              <a:t>where, typically 0 &lt;  &lt; 2.</a:t>
            </a:r>
          </a:p>
          <a:p>
            <a:pPr>
              <a:spcAft>
                <a:spcPct val="25000"/>
              </a:spcAft>
            </a:pPr>
            <a:r>
              <a:rPr lang="en-US" altLang="en-US" sz="2400" b="1" dirty="0">
                <a:latin typeface="Times New Roman" pitchFamily="18" charset="0"/>
                <a:sym typeface="Symbol" pitchFamily="18" charset="2"/>
              </a:rPr>
              <a:t>U</a:t>
            </a:r>
            <a:r>
              <a:rPr lang="en-US" altLang="en-US" sz="2400" dirty="0">
                <a:latin typeface="Times New Roman" pitchFamily="18" charset="0"/>
                <a:sym typeface="Symbol" pitchFamily="18" charset="2"/>
              </a:rPr>
              <a:t> is called the </a:t>
            </a:r>
            <a:r>
              <a:rPr lang="en-US" altLang="en-US" sz="2400" i="1" dirty="0" err="1">
                <a:latin typeface="Times New Roman" pitchFamily="18" charset="0"/>
                <a:sym typeface="Symbol" pitchFamily="18" charset="2"/>
              </a:rPr>
              <a:t>unsharp</a:t>
            </a:r>
            <a:r>
              <a:rPr lang="en-US" altLang="en-US" sz="2400" i="1" dirty="0">
                <a:latin typeface="Times New Roman" pitchFamily="18" charset="0"/>
                <a:sym typeface="Symbol" pitchFamily="18" charset="2"/>
              </a:rPr>
              <a:t> masking</a:t>
            </a:r>
            <a:r>
              <a:rPr lang="en-US" altLang="en-US" sz="2400" dirty="0">
                <a:latin typeface="Times New Roman" pitchFamily="18" charset="0"/>
                <a:sym typeface="Symbol" pitchFamily="18" charset="2"/>
              </a:rPr>
              <a:t> of image </a:t>
            </a:r>
            <a:r>
              <a:rPr lang="en-US" altLang="en-US" sz="2400" b="1" dirty="0">
                <a:latin typeface="Times New Roman" pitchFamily="18" charset="0"/>
                <a:sym typeface="Symbol" pitchFamily="18" charset="2"/>
              </a:rPr>
              <a:t>I</a:t>
            </a:r>
            <a:r>
              <a:rPr lang="en-US" altLang="en-US" sz="2400" dirty="0">
                <a:latin typeface="Times New Roman" pitchFamily="18" charset="0"/>
                <a:sym typeface="Symbol" pitchFamily="18" charset="2"/>
              </a:rPr>
              <a:t>.</a:t>
            </a:r>
          </a:p>
        </p:txBody>
      </p:sp>
      <p:sp>
        <p:nvSpPr>
          <p:cNvPr id="44039" name="Text Box 4"/>
          <p:cNvSpPr txBox="1">
            <a:spLocks noChangeArrowheads="1"/>
          </p:cNvSpPr>
          <p:nvPr/>
        </p:nvSpPr>
        <p:spPr bwMode="auto">
          <a:xfrm>
            <a:off x="5867400" y="3810000"/>
            <a:ext cx="2835275" cy="1258888"/>
          </a:xfrm>
          <a:prstGeom prst="rect">
            <a:avLst/>
          </a:prstGeom>
          <a:solidFill>
            <a:srgbClr val="FFFFCC"/>
          </a:solidFill>
          <a:ln>
            <a:noFill/>
          </a:ln>
          <a:effectLst>
            <a:outerShdw blurRad="50800" dist="38100" dir="8100000" algn="tr" rotWithShape="0">
              <a:prstClr val="black">
                <a:alpha val="40000"/>
              </a:prstClr>
            </a:outerShdw>
          </a:effectLs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spcAft>
                <a:spcPct val="25000"/>
              </a:spcAft>
            </a:pPr>
            <a:r>
              <a:rPr lang="en-US" altLang="en-US" dirty="0"/>
              <a:t>Often, the control, </a:t>
            </a:r>
            <a:r>
              <a:rPr lang="el-GR" altLang="en-US" dirty="0"/>
              <a:t>α</a:t>
            </a:r>
            <a:r>
              <a:rPr lang="en-US" altLang="en-US" dirty="0">
                <a:sym typeface="Symbol" pitchFamily="18" charset="2"/>
              </a:rPr>
              <a:t>, is given as a percent value.  </a:t>
            </a:r>
          </a:p>
          <a:p>
            <a:pPr>
              <a:spcAft>
                <a:spcPct val="25000"/>
              </a:spcAft>
            </a:pPr>
            <a:r>
              <a:rPr lang="en-US" altLang="en-US" dirty="0">
                <a:sym typeface="Symbol" pitchFamily="18" charset="2"/>
              </a:rPr>
              <a:t>Then the formula is  (</a:t>
            </a:r>
            <a:r>
              <a:rPr lang="el-GR" altLang="en-US" dirty="0"/>
              <a:t>α</a:t>
            </a:r>
            <a:r>
              <a:rPr lang="en-US" altLang="en-US" dirty="0"/>
              <a:t>/100)*K+I.</a:t>
            </a:r>
            <a:endParaRPr lang="el-GR" altLang="en-US" dirty="0"/>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1" name="Picture 2" descr="arches_USM_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752600"/>
            <a:ext cx="8458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Rectangle 3"/>
          <p:cNvSpPr>
            <a:spLocks noGrp="1" noChangeArrowheads="1"/>
          </p:cNvSpPr>
          <p:nvPr>
            <p:ph type="title"/>
          </p:nvPr>
        </p:nvSpPr>
        <p:spPr>
          <a:xfrm>
            <a:off x="457200" y="1143000"/>
            <a:ext cx="8153400" cy="723900"/>
          </a:xfrm>
        </p:spPr>
        <p:txBody>
          <a:bodyPr/>
          <a:lstStyle/>
          <a:p>
            <a:r>
              <a:rPr lang="en-US" altLang="en-US" sz="3200" dirty="0" smtClean="0"/>
              <a:t>Sharpening Through Blurring: Unsharp Masking</a:t>
            </a:r>
          </a:p>
        </p:txBody>
      </p:sp>
      <p:sp>
        <p:nvSpPr>
          <p:cNvPr id="45063" name="Text Box 4"/>
          <p:cNvSpPr txBox="1">
            <a:spLocks noChangeArrowheads="1"/>
          </p:cNvSpPr>
          <p:nvPr/>
        </p:nvSpPr>
        <p:spPr bwMode="auto">
          <a:xfrm>
            <a:off x="1441083" y="5715000"/>
            <a:ext cx="194700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dirty="0">
                <a:latin typeface="Calibri" panose="020F0502020204030204" pitchFamily="34" charset="0"/>
              </a:rPr>
              <a:t>original image</a:t>
            </a:r>
          </a:p>
        </p:txBody>
      </p:sp>
      <p:sp>
        <p:nvSpPr>
          <p:cNvPr id="45064" name="Text Box 5"/>
          <p:cNvSpPr txBox="1">
            <a:spLocks noChangeArrowheads="1"/>
          </p:cNvSpPr>
          <p:nvPr/>
        </p:nvSpPr>
        <p:spPr bwMode="auto">
          <a:xfrm>
            <a:off x="5441073" y="5715000"/>
            <a:ext cx="268304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dirty="0">
                <a:latin typeface="Calibri" panose="020F0502020204030204" pitchFamily="34" charset="0"/>
              </a:rPr>
              <a:t>log power spectrum</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5" name="Picture 2" descr="arches_USM_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752600"/>
            <a:ext cx="8458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3"/>
          <p:cNvSpPr>
            <a:spLocks noGrp="1" noChangeArrowheads="1"/>
          </p:cNvSpPr>
          <p:nvPr>
            <p:ph type="title"/>
          </p:nvPr>
        </p:nvSpPr>
        <p:spPr>
          <a:xfrm>
            <a:off x="457200" y="1143000"/>
            <a:ext cx="8153400" cy="723900"/>
          </a:xfrm>
        </p:spPr>
        <p:txBody>
          <a:bodyPr/>
          <a:lstStyle/>
          <a:p>
            <a:r>
              <a:rPr lang="en-US" altLang="en-US" sz="3200" dirty="0" smtClean="0"/>
              <a:t>Sharpening Through Blurring: Unsharp Masking</a:t>
            </a:r>
          </a:p>
        </p:txBody>
      </p:sp>
      <p:sp>
        <p:nvSpPr>
          <p:cNvPr id="46087" name="Text Box 4"/>
          <p:cNvSpPr txBox="1">
            <a:spLocks noChangeArrowheads="1"/>
          </p:cNvSpPr>
          <p:nvPr/>
        </p:nvSpPr>
        <p:spPr bwMode="auto">
          <a:xfrm>
            <a:off x="1173804" y="5710238"/>
            <a:ext cx="246093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dirty="0">
                <a:latin typeface="Calibri" panose="020F0502020204030204" pitchFamily="34" charset="0"/>
              </a:rPr>
              <a:t>Gaussian blur </a:t>
            </a:r>
            <a:r>
              <a:rPr lang="en-US" altLang="en-US" sz="2400" dirty="0">
                <a:latin typeface="Calibri" panose="020F0502020204030204" pitchFamily="34" charset="0"/>
                <a:sym typeface="Symbol" pitchFamily="18" charset="2"/>
              </a:rPr>
              <a:t></a:t>
            </a:r>
            <a:r>
              <a:rPr lang="en-US" altLang="en-US" sz="2400" dirty="0">
                <a:latin typeface="Times New Roman" pitchFamily="18" charset="0"/>
                <a:sym typeface="Symbol" pitchFamily="18" charset="2"/>
              </a:rPr>
              <a:t>=4</a:t>
            </a:r>
            <a:endParaRPr lang="en-US" altLang="en-US" sz="2400" dirty="0">
              <a:latin typeface="Calibri" panose="020F0502020204030204" pitchFamily="34" charset="0"/>
            </a:endParaRPr>
          </a:p>
        </p:txBody>
      </p:sp>
      <p:sp>
        <p:nvSpPr>
          <p:cNvPr id="46088" name="Text Box 5"/>
          <p:cNvSpPr txBox="1">
            <a:spLocks noChangeArrowheads="1"/>
          </p:cNvSpPr>
          <p:nvPr/>
        </p:nvSpPr>
        <p:spPr bwMode="auto">
          <a:xfrm>
            <a:off x="5441073" y="5715000"/>
            <a:ext cx="268304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dirty="0">
                <a:latin typeface="Calibri" panose="020F0502020204030204" pitchFamily="34" charset="0"/>
              </a:rPr>
              <a:t>log power spectrum</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9" name="Picture 2" descr="arches_USM_fi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752600"/>
            <a:ext cx="8458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3"/>
          <p:cNvSpPr>
            <a:spLocks noGrp="1" noChangeArrowheads="1"/>
          </p:cNvSpPr>
          <p:nvPr>
            <p:ph type="title"/>
          </p:nvPr>
        </p:nvSpPr>
        <p:spPr>
          <a:xfrm>
            <a:off x="457200" y="1143000"/>
            <a:ext cx="8153400" cy="723900"/>
          </a:xfrm>
        </p:spPr>
        <p:txBody>
          <a:bodyPr/>
          <a:lstStyle/>
          <a:p>
            <a:r>
              <a:rPr lang="en-US" altLang="en-US" sz="3200" dirty="0" smtClean="0"/>
              <a:t>Sharpening Through Blurring: Unsharp Masking</a:t>
            </a:r>
          </a:p>
        </p:txBody>
      </p:sp>
      <p:sp>
        <p:nvSpPr>
          <p:cNvPr id="47111" name="Text Box 4"/>
          <p:cNvSpPr txBox="1">
            <a:spLocks noChangeArrowheads="1"/>
          </p:cNvSpPr>
          <p:nvPr/>
        </p:nvSpPr>
        <p:spPr bwMode="auto">
          <a:xfrm>
            <a:off x="546251" y="5715000"/>
            <a:ext cx="37112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dirty="0">
                <a:latin typeface="Calibri" panose="020F0502020204030204" pitchFamily="34" charset="0"/>
              </a:rPr>
              <a:t>original minus Gaussian blur</a:t>
            </a:r>
          </a:p>
        </p:txBody>
      </p:sp>
      <p:sp>
        <p:nvSpPr>
          <p:cNvPr id="47112" name="Text Box 5"/>
          <p:cNvSpPr txBox="1">
            <a:spLocks noChangeArrowheads="1"/>
          </p:cNvSpPr>
          <p:nvPr/>
        </p:nvSpPr>
        <p:spPr bwMode="auto">
          <a:xfrm>
            <a:off x="5441073" y="5715000"/>
            <a:ext cx="268304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dirty="0">
                <a:latin typeface="Calibri" panose="020F0502020204030204" pitchFamily="34" charset="0"/>
              </a:rPr>
              <a:t>log power spectrum</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3" name="Picture 2" descr="arches_USM_fig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752600"/>
            <a:ext cx="8458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Rectangle 3"/>
          <p:cNvSpPr>
            <a:spLocks noGrp="1" noChangeArrowheads="1"/>
          </p:cNvSpPr>
          <p:nvPr>
            <p:ph type="title"/>
          </p:nvPr>
        </p:nvSpPr>
        <p:spPr>
          <a:xfrm>
            <a:off x="457200" y="1143000"/>
            <a:ext cx="8153400" cy="723900"/>
          </a:xfrm>
        </p:spPr>
        <p:txBody>
          <a:bodyPr/>
          <a:lstStyle/>
          <a:p>
            <a:r>
              <a:rPr lang="en-US" altLang="en-US" sz="3200" dirty="0" smtClean="0"/>
              <a:t>Sharpening Through Blurring: Unsharp Masking</a:t>
            </a:r>
          </a:p>
        </p:txBody>
      </p:sp>
      <p:sp>
        <p:nvSpPr>
          <p:cNvPr id="48135" name="Text Box 4"/>
          <p:cNvSpPr txBox="1">
            <a:spLocks noChangeArrowheads="1"/>
          </p:cNvSpPr>
          <p:nvPr/>
        </p:nvSpPr>
        <p:spPr bwMode="auto">
          <a:xfrm>
            <a:off x="905624" y="5715000"/>
            <a:ext cx="306237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dirty="0" err="1">
                <a:latin typeface="Calibri" panose="020F0502020204030204" pitchFamily="34" charset="0"/>
              </a:rPr>
              <a:t>unsharp</a:t>
            </a:r>
            <a:r>
              <a:rPr lang="en-US" altLang="en-US" sz="2400" dirty="0">
                <a:latin typeface="Calibri" panose="020F0502020204030204" pitchFamily="34" charset="0"/>
              </a:rPr>
              <a:t> masked image</a:t>
            </a:r>
          </a:p>
        </p:txBody>
      </p:sp>
      <p:sp>
        <p:nvSpPr>
          <p:cNvPr id="48136" name="Text Box 5"/>
          <p:cNvSpPr txBox="1">
            <a:spLocks noChangeArrowheads="1"/>
          </p:cNvSpPr>
          <p:nvPr/>
        </p:nvSpPr>
        <p:spPr bwMode="auto">
          <a:xfrm>
            <a:off x="5441073" y="5715000"/>
            <a:ext cx="268304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dirty="0">
                <a:latin typeface="Calibri" panose="020F0502020204030204" pitchFamily="34" charset="0"/>
              </a:rPr>
              <a:t>log power spectrum</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7" name="Picture 2" descr="arches_USM_fig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752600"/>
            <a:ext cx="8458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3"/>
          <p:cNvSpPr>
            <a:spLocks noGrp="1" noChangeArrowheads="1"/>
          </p:cNvSpPr>
          <p:nvPr>
            <p:ph type="title"/>
          </p:nvPr>
        </p:nvSpPr>
        <p:spPr>
          <a:xfrm>
            <a:off x="457200" y="1143000"/>
            <a:ext cx="8153400" cy="723900"/>
          </a:xfrm>
        </p:spPr>
        <p:txBody>
          <a:bodyPr/>
          <a:lstStyle/>
          <a:p>
            <a:r>
              <a:rPr lang="en-US" altLang="en-US" sz="3200" dirty="0" smtClean="0"/>
              <a:t>Sharpening Through Blurring: Unsharp Masking</a:t>
            </a:r>
          </a:p>
        </p:txBody>
      </p:sp>
      <p:sp>
        <p:nvSpPr>
          <p:cNvPr id="49159" name="Rectangle 4"/>
          <p:cNvSpPr>
            <a:spLocks noChangeArrowheads="1"/>
          </p:cNvSpPr>
          <p:nvPr/>
        </p:nvSpPr>
        <p:spPr bwMode="auto">
          <a:xfrm>
            <a:off x="5102225" y="5715000"/>
            <a:ext cx="306237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dirty="0" err="1">
                <a:latin typeface="Calibri" panose="020F0502020204030204" pitchFamily="34" charset="0"/>
              </a:rPr>
              <a:t>unsharp</a:t>
            </a:r>
            <a:r>
              <a:rPr lang="en-US" altLang="en-US" sz="2400" dirty="0">
                <a:latin typeface="Calibri" panose="020F0502020204030204" pitchFamily="34" charset="0"/>
              </a:rPr>
              <a:t> masked image</a:t>
            </a:r>
          </a:p>
        </p:txBody>
      </p:sp>
      <p:sp>
        <p:nvSpPr>
          <p:cNvPr id="49160" name="Text Box 5"/>
          <p:cNvSpPr txBox="1">
            <a:spLocks noChangeArrowheads="1"/>
          </p:cNvSpPr>
          <p:nvPr/>
        </p:nvSpPr>
        <p:spPr bwMode="auto">
          <a:xfrm>
            <a:off x="1441083" y="5715000"/>
            <a:ext cx="194700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400" dirty="0">
                <a:latin typeface="Calibri" panose="020F0502020204030204" pitchFamily="34" charset="0"/>
              </a:rPr>
              <a:t>original image</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Sharpening above a Specific Scale.</a:t>
            </a:r>
            <a:endParaRPr lang="en-US"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68</a:t>
            </a:fld>
            <a:endParaRPr lang="en-US" dirty="0"/>
          </a:p>
        </p:txBody>
      </p:sp>
      <p:sp>
        <p:nvSpPr>
          <p:cNvPr id="6" name="Rectangle 3"/>
          <p:cNvSpPr txBox="1">
            <a:spLocks noChangeArrowheads="1"/>
          </p:cNvSpPr>
          <p:nvPr/>
        </p:nvSpPr>
        <p:spPr bwMode="auto">
          <a:xfrm>
            <a:off x="381000" y="1933221"/>
            <a:ext cx="8382000" cy="169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None/>
            </a:pPr>
            <a:r>
              <a:rPr lang="en-US" altLang="en-US" sz="2600" kern="0" dirty="0" smtClean="0"/>
              <a:t>An image is sharpened by taking a linear combination of the image and a highpass filtered version of itself. The scale of the sharpening can be controlled via the cutoff of the HPF. In the following examples the image has been sharpened via</a:t>
            </a:r>
          </a:p>
        </p:txBody>
      </p:sp>
      <p:graphicFrame>
        <p:nvGraphicFramePr>
          <p:cNvPr id="7" name="Object 6"/>
          <p:cNvGraphicFramePr>
            <a:graphicFrameLocks noChangeAspect="1"/>
          </p:cNvGraphicFramePr>
          <p:nvPr>
            <p:extLst>
              <p:ext uri="{D42A27DB-BD31-4B8C-83A1-F6EECF244321}">
                <p14:modId xmlns:p14="http://schemas.microsoft.com/office/powerpoint/2010/main" val="3560308568"/>
              </p:ext>
            </p:extLst>
          </p:nvPr>
        </p:nvGraphicFramePr>
        <p:xfrm>
          <a:off x="558800" y="3921125"/>
          <a:ext cx="8026400" cy="584200"/>
        </p:xfrm>
        <a:graphic>
          <a:graphicData uri="http://schemas.openxmlformats.org/presentationml/2006/ole">
            <mc:AlternateContent xmlns:mc="http://schemas.openxmlformats.org/markup-compatibility/2006">
              <mc:Choice xmlns:v="urn:schemas-microsoft-com:vml" Requires="v">
                <p:oleObj spid="_x0000_s83987" name="Equation" r:id="rId3" imgW="4012920" imgH="291960" progId="Equation.DSMT4">
                  <p:embed/>
                </p:oleObj>
              </mc:Choice>
              <mc:Fallback>
                <p:oleObj name="Equation" r:id="rId3" imgW="4012920" imgH="291960" progId="Equation.DSMT4">
                  <p:embed/>
                  <p:pic>
                    <p:nvPicPr>
                      <p:cNvPr id="0" name=""/>
                      <p:cNvPicPr/>
                      <p:nvPr/>
                    </p:nvPicPr>
                    <p:blipFill>
                      <a:blip r:embed="rId4"/>
                      <a:stretch>
                        <a:fillRect/>
                      </a:stretch>
                    </p:blipFill>
                    <p:spPr>
                      <a:xfrm>
                        <a:off x="558800" y="3921125"/>
                        <a:ext cx="8026400" cy="584200"/>
                      </a:xfrm>
                      <a:prstGeom prst="rect">
                        <a:avLst/>
                      </a:prstGeom>
                    </p:spPr>
                  </p:pic>
                </p:oleObj>
              </mc:Fallback>
            </mc:AlternateContent>
          </a:graphicData>
        </a:graphic>
      </p:graphicFrame>
      <p:sp>
        <p:nvSpPr>
          <p:cNvPr id="8" name="Rectangle 3"/>
          <p:cNvSpPr txBox="1">
            <a:spLocks noChangeArrowheads="1"/>
          </p:cNvSpPr>
          <p:nvPr/>
        </p:nvSpPr>
        <p:spPr bwMode="auto">
          <a:xfrm>
            <a:off x="381000" y="4800600"/>
            <a:ext cx="8382000" cy="129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None/>
            </a:pPr>
            <a:r>
              <a:rPr lang="en-US" altLang="en-US" sz="2600" kern="0" dirty="0" smtClean="0"/>
              <a:t>where </a:t>
            </a:r>
            <a:r>
              <a:rPr lang="en-US" altLang="en-US" sz="2600" kern="0" dirty="0" smtClean="0">
                <a:latin typeface="Times New Roman" pitchFamily="18" charset="0"/>
              </a:rPr>
              <a:t>g</a:t>
            </a:r>
            <a:r>
              <a:rPr lang="en-US" altLang="en-US" sz="2600" kern="0" dirty="0" smtClean="0"/>
              <a:t> is a 2D Gaussian with </a:t>
            </a:r>
            <a:r>
              <a:rPr lang="en-US" altLang="en-US" sz="2600" kern="0" dirty="0" smtClean="0">
                <a:latin typeface="Times New Roman" pitchFamily="18" charset="0"/>
                <a:sym typeface="Symbol" panose="05050102010706020507" pitchFamily="18" charset="2"/>
              </a:rPr>
              <a:t>  {1, 2, 4, 8, 16, 32, 64, 128, 256}</a:t>
            </a:r>
            <a:r>
              <a:rPr lang="en-US" altLang="en-US" sz="2600" kern="0" dirty="0" smtClean="0">
                <a:sym typeface="Symbol" panose="05050102010706020507" pitchFamily="18" charset="2"/>
              </a:rPr>
              <a:t> and  is a scale factor, usually in </a:t>
            </a:r>
            <a:r>
              <a:rPr lang="en-US" altLang="en-US" sz="2600" kern="0" dirty="0" smtClean="0">
                <a:latin typeface="+mj-lt"/>
                <a:sym typeface="Symbol" panose="05050102010706020507" pitchFamily="18" charset="2"/>
              </a:rPr>
              <a:t>(0,2)</a:t>
            </a:r>
            <a:r>
              <a:rPr lang="en-US" altLang="en-US" sz="2600" kern="0" dirty="0" smtClean="0">
                <a:sym typeface="Symbol" panose="05050102010706020507" pitchFamily="18" charset="2"/>
              </a:rPr>
              <a:t>.  After the computation, each image was histogram matched to </a:t>
            </a:r>
            <a:r>
              <a:rPr lang="en-US" altLang="en-US" sz="2600" b="1" kern="0" dirty="0" smtClean="0">
                <a:latin typeface="Times New Roman" pitchFamily="18" charset="0"/>
                <a:sym typeface="Symbol" panose="05050102010706020507" pitchFamily="18" charset="2"/>
              </a:rPr>
              <a:t>I</a:t>
            </a:r>
            <a:r>
              <a:rPr lang="en-US" altLang="en-US" sz="2600" kern="0" dirty="0" smtClean="0">
                <a:latin typeface="Times New Roman" pitchFamily="18" charset="0"/>
                <a:sym typeface="Symbol" panose="05050102010706020507" pitchFamily="18" charset="2"/>
              </a:rPr>
              <a:t>.</a:t>
            </a:r>
            <a:endParaRPr lang="en-US" altLang="en-US" sz="2600" kern="0" dirty="0" smtClean="0">
              <a:latin typeface="Times New Roman" pitchFamily="18" charset="0"/>
            </a:endParaRPr>
          </a:p>
        </p:txBody>
      </p:sp>
    </p:spTree>
    <p:extLst>
      <p:ext uri="{BB962C8B-B14F-4D97-AF65-F5344CB8AC3E}">
        <p14:creationId xmlns:p14="http://schemas.microsoft.com/office/powerpoint/2010/main" val="20205152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4" cy="4572000"/>
          </a:xfrm>
          <a:prstGeom prst="rect">
            <a:avLst/>
          </a:prstGeom>
        </p:spPr>
      </p:pic>
      <p:sp>
        <p:nvSpPr>
          <p:cNvPr id="2" name="Title 1"/>
          <p:cNvSpPr>
            <a:spLocks noGrp="1"/>
          </p:cNvSpPr>
          <p:nvPr>
            <p:ph type="title"/>
          </p:nvPr>
        </p:nvSpPr>
        <p:spPr/>
        <p:txBody>
          <a:bodyPr/>
          <a:lstStyle/>
          <a:p>
            <a:pPr algn="ctr"/>
            <a:r>
              <a:rPr lang="en-US" sz="3200" dirty="0"/>
              <a:t>Sharpening </a:t>
            </a:r>
            <a:r>
              <a:rPr lang="en-US" sz="3200" dirty="0" smtClean="0"/>
              <a:t>above a Specific Scale </a:t>
            </a:r>
            <a:endParaRPr lang="en-US" sz="32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69</a:t>
            </a:fld>
            <a:endParaRPr lang="en-US" dirty="0"/>
          </a:p>
        </p:txBody>
      </p:sp>
      <p:sp>
        <p:nvSpPr>
          <p:cNvPr id="8" name="Text Box 6"/>
          <p:cNvSpPr txBox="1">
            <a:spLocks noChangeArrowheads="1"/>
          </p:cNvSpPr>
          <p:nvPr/>
        </p:nvSpPr>
        <p:spPr bwMode="auto">
          <a:xfrm>
            <a:off x="1284287" y="273050"/>
            <a:ext cx="849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lIns="45720" rIns="45720">
            <a:spAutoFit/>
          </a:bodyPr>
          <a:lstStyle/>
          <a:p>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0</a:t>
            </a:r>
          </a:p>
        </p:txBody>
      </p:sp>
      <p:sp>
        <p:nvSpPr>
          <p:cNvPr id="9" name="Text Box 6"/>
          <p:cNvSpPr txBox="1">
            <a:spLocks noChangeArrowheads="1"/>
          </p:cNvSpPr>
          <p:nvPr/>
        </p:nvSpPr>
        <p:spPr bwMode="auto">
          <a:xfrm>
            <a:off x="2362200" y="268585"/>
            <a:ext cx="198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mj-lt"/>
              </a:rPr>
              <a:t>Original Image</a:t>
            </a:r>
            <a:endParaRPr lang="en-US" altLang="en-US" sz="2400" dirty="0">
              <a:latin typeface="+mj-lt"/>
            </a:endParaRPr>
          </a:p>
        </p:txBody>
      </p:sp>
    </p:spTree>
    <p:extLst>
      <p:ext uri="{BB962C8B-B14F-4D97-AF65-F5344CB8AC3E}">
        <p14:creationId xmlns:p14="http://schemas.microsoft.com/office/powerpoint/2010/main" val="219096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a:xfrm>
            <a:off x="1371600" y="152400"/>
            <a:ext cx="3962400" cy="723900"/>
          </a:xfrm>
        </p:spPr>
        <p:txBody>
          <a:bodyPr/>
          <a:lstStyle/>
          <a:p>
            <a:r>
              <a:rPr lang="en-US" altLang="en-US" dirty="0" smtClean="0"/>
              <a:t/>
            </a:r>
            <a:br>
              <a:rPr lang="en-US" altLang="en-US" dirty="0" smtClean="0"/>
            </a:br>
            <a:r>
              <a:rPr lang="en-US" altLang="en-US" dirty="0" smtClean="0"/>
              <a:t>	</a:t>
            </a:r>
          </a:p>
        </p:txBody>
      </p:sp>
      <p:grpSp>
        <p:nvGrpSpPr>
          <p:cNvPr id="25607" name="Group 4"/>
          <p:cNvGrpSpPr>
            <a:grpSpLocks/>
          </p:cNvGrpSpPr>
          <p:nvPr/>
        </p:nvGrpSpPr>
        <p:grpSpPr bwMode="auto">
          <a:xfrm>
            <a:off x="4572000" y="1295400"/>
            <a:ext cx="2459038" cy="838200"/>
            <a:chOff x="3360" y="864"/>
            <a:chExt cx="1549" cy="528"/>
          </a:xfrm>
        </p:grpSpPr>
        <p:sp>
          <p:nvSpPr>
            <p:cNvPr id="25802" name="Line 5"/>
            <p:cNvSpPr>
              <a:spLocks noChangeShapeType="1"/>
            </p:cNvSpPr>
            <p:nvPr/>
          </p:nvSpPr>
          <p:spPr bwMode="auto">
            <a:xfrm>
              <a:off x="3360" y="1152"/>
              <a:ext cx="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3" name="Line 6"/>
            <p:cNvSpPr>
              <a:spLocks noChangeShapeType="1"/>
            </p:cNvSpPr>
            <p:nvPr/>
          </p:nvSpPr>
          <p:spPr bwMode="auto">
            <a:xfrm>
              <a:off x="4320" y="1152"/>
              <a:ext cx="52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5804" name="Group 7"/>
            <p:cNvGrpSpPr>
              <a:grpSpLocks/>
            </p:cNvGrpSpPr>
            <p:nvPr/>
          </p:nvGrpSpPr>
          <p:grpSpPr bwMode="auto">
            <a:xfrm>
              <a:off x="3840" y="864"/>
              <a:ext cx="480" cy="288"/>
              <a:chOff x="4224" y="1008"/>
              <a:chExt cx="480" cy="288"/>
            </a:xfrm>
          </p:grpSpPr>
          <p:sp>
            <p:nvSpPr>
              <p:cNvPr id="25806" name="Line 8"/>
              <p:cNvSpPr>
                <a:spLocks noChangeShapeType="1"/>
              </p:cNvSpPr>
              <p:nvPr/>
            </p:nvSpPr>
            <p:spPr bwMode="auto">
              <a:xfrm>
                <a:off x="4224" y="1008"/>
                <a:ext cx="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7" name="Line 9"/>
              <p:cNvSpPr>
                <a:spLocks noChangeShapeType="1"/>
              </p:cNvSpPr>
              <p:nvPr/>
            </p:nvSpPr>
            <p:spPr bwMode="auto">
              <a:xfrm rot="16200000" flipH="1">
                <a:off x="4560" y="115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8" name="Line 10"/>
              <p:cNvSpPr>
                <a:spLocks noChangeShapeType="1"/>
              </p:cNvSpPr>
              <p:nvPr/>
            </p:nvSpPr>
            <p:spPr bwMode="auto">
              <a:xfrm rot="5400000">
                <a:off x="4081" y="1151"/>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5805" name="Object 11"/>
            <p:cNvGraphicFramePr>
              <a:graphicFrameLocks noChangeAspect="1"/>
            </p:cNvGraphicFramePr>
            <p:nvPr/>
          </p:nvGraphicFramePr>
          <p:xfrm>
            <a:off x="4752" y="1200"/>
            <a:ext cx="157" cy="192"/>
          </p:xfrm>
          <a:graphic>
            <a:graphicData uri="http://schemas.openxmlformats.org/presentationml/2006/ole">
              <mc:AlternateContent xmlns:mc="http://schemas.openxmlformats.org/markup-compatibility/2006">
                <mc:Choice xmlns:v="urn:schemas-microsoft-com:vml" Requires="v">
                  <p:oleObj spid="_x0000_s26290" name="Equation" r:id="rId3" imgW="114201" imgH="139579" progId="Equation.3">
                    <p:embed/>
                  </p:oleObj>
                </mc:Choice>
                <mc:Fallback>
                  <p:oleObj name="Equation" r:id="rId3" imgW="114201" imgH="139579"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1200"/>
                          <a:ext cx="15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11" name="Text Box 15"/>
          <p:cNvSpPr txBox="1">
            <a:spLocks noChangeArrowheads="1"/>
          </p:cNvSpPr>
          <p:nvPr/>
        </p:nvSpPr>
        <p:spPr bwMode="auto">
          <a:xfrm>
            <a:off x="457200" y="1371600"/>
            <a:ext cx="694293" cy="338554"/>
          </a:xfrm>
          <a:prstGeom prst="rect">
            <a:avLst/>
          </a:prstGeom>
          <a:solidFill>
            <a:srgbClr val="FFFFCC"/>
          </a:solidFill>
          <a:ln>
            <a:noFill/>
          </a:ln>
          <a:effectLst>
            <a:outerShdw blurRad="50800" dist="50800" dir="2700000" algn="tl" rotWithShape="0">
              <a:prstClr val="black">
                <a:alpha val="40000"/>
              </a:prstClr>
            </a:outerShdw>
          </a:effectLs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a:latin typeface="Calibri" panose="020F0502020204030204" pitchFamily="34" charset="0"/>
              </a:rPr>
              <a:t>Image</a:t>
            </a:r>
          </a:p>
        </p:txBody>
      </p:sp>
      <p:sp>
        <p:nvSpPr>
          <p:cNvPr id="25612" name="Text Box 16"/>
          <p:cNvSpPr txBox="1">
            <a:spLocks noChangeArrowheads="1"/>
          </p:cNvSpPr>
          <p:nvPr/>
        </p:nvSpPr>
        <p:spPr bwMode="auto">
          <a:xfrm>
            <a:off x="457200" y="3962400"/>
            <a:ext cx="1117294" cy="584775"/>
          </a:xfrm>
          <a:prstGeom prst="rect">
            <a:avLst/>
          </a:prstGeom>
          <a:solidFill>
            <a:srgbClr val="FFFFCC"/>
          </a:solidFill>
          <a:ln>
            <a:noFill/>
          </a:ln>
          <a:effectLst>
            <a:outerShdw blurRad="50800" dist="50800" dir="2700000" algn="tl" rotWithShape="0">
              <a:prstClr val="black">
                <a:alpha val="40000"/>
              </a:prstClr>
            </a:outerShdw>
          </a:effectLs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a:latin typeface="Calibri" panose="020F0502020204030204" pitchFamily="34" charset="0"/>
              </a:rPr>
              <a:t>Right </a:t>
            </a:r>
            <a:r>
              <a:rPr lang="en-US" altLang="en-US" sz="1600" dirty="0" smtClean="0">
                <a:latin typeface="Calibri" panose="020F0502020204030204" pitchFamily="34" charset="0"/>
              </a:rPr>
              <a:t>(</a:t>
            </a:r>
            <a:r>
              <a:rPr lang="en-US" altLang="en-US" sz="1600" dirty="0" err="1" smtClean="0">
                <a:latin typeface="Calibri" panose="020F0502020204030204" pitchFamily="34" charset="0"/>
              </a:rPr>
              <a:t>fwd</a:t>
            </a:r>
            <a:r>
              <a:rPr lang="en-US" altLang="en-US" sz="1600" dirty="0" smtClean="0">
                <a:latin typeface="Calibri" panose="020F0502020204030204" pitchFamily="34" charset="0"/>
              </a:rPr>
              <a:t>)</a:t>
            </a:r>
            <a:endParaRPr lang="en-US" altLang="en-US" sz="1600" dirty="0">
              <a:latin typeface="Calibri" panose="020F0502020204030204" pitchFamily="34" charset="0"/>
            </a:endParaRPr>
          </a:p>
          <a:p>
            <a:r>
              <a:rPr lang="en-US" altLang="en-US" sz="1600" dirty="0">
                <a:latin typeface="Calibri" panose="020F0502020204030204" pitchFamily="34" charset="0"/>
              </a:rPr>
              <a:t>Difference</a:t>
            </a:r>
          </a:p>
        </p:txBody>
      </p:sp>
      <p:sp>
        <p:nvSpPr>
          <p:cNvPr id="25613" name="Text Box 17"/>
          <p:cNvSpPr txBox="1">
            <a:spLocks noChangeArrowheads="1"/>
          </p:cNvSpPr>
          <p:nvPr/>
        </p:nvSpPr>
        <p:spPr bwMode="auto">
          <a:xfrm>
            <a:off x="457200" y="5257800"/>
            <a:ext cx="1127040" cy="584775"/>
          </a:xfrm>
          <a:prstGeom prst="rect">
            <a:avLst/>
          </a:prstGeom>
          <a:solidFill>
            <a:srgbClr val="FFFFCC"/>
          </a:solidFill>
          <a:ln>
            <a:noFill/>
          </a:ln>
          <a:effectLst>
            <a:outerShdw blurRad="50800" dist="50800" dir="2700000" algn="tl" rotWithShape="0">
              <a:prstClr val="black">
                <a:alpha val="40000"/>
              </a:prstClr>
            </a:outerShdw>
          </a:effectLs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a:latin typeface="Calibri" panose="020F0502020204030204" pitchFamily="34" charset="0"/>
              </a:rPr>
              <a:t>Sum of</a:t>
            </a:r>
          </a:p>
          <a:p>
            <a:r>
              <a:rPr lang="en-US" altLang="en-US" sz="1600" dirty="0">
                <a:latin typeface="Calibri" panose="020F0502020204030204" pitchFamily="34" charset="0"/>
              </a:rPr>
              <a:t>Differences</a:t>
            </a:r>
          </a:p>
        </p:txBody>
      </p:sp>
      <p:sp>
        <p:nvSpPr>
          <p:cNvPr id="25614" name="Text Box 18"/>
          <p:cNvSpPr txBox="1">
            <a:spLocks noChangeArrowheads="1"/>
          </p:cNvSpPr>
          <p:nvPr/>
        </p:nvSpPr>
        <p:spPr bwMode="auto">
          <a:xfrm>
            <a:off x="457200" y="2667000"/>
            <a:ext cx="1059714" cy="584775"/>
          </a:xfrm>
          <a:prstGeom prst="rect">
            <a:avLst/>
          </a:prstGeom>
          <a:solidFill>
            <a:srgbClr val="FFFFCC"/>
          </a:solidFill>
          <a:ln>
            <a:noFill/>
          </a:ln>
          <a:effectLst>
            <a:outerShdw blurRad="50800" dist="50800" dir="2700000" algn="tl" rotWithShape="0">
              <a:prstClr val="black">
                <a:alpha val="40000"/>
              </a:prstClr>
            </a:outerShdw>
          </a:effectLs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600" dirty="0">
                <a:latin typeface="Calibri" panose="020F0502020204030204" pitchFamily="34" charset="0"/>
              </a:rPr>
              <a:t>Left </a:t>
            </a:r>
            <a:r>
              <a:rPr lang="en-US" altLang="en-US" sz="1600" dirty="0" smtClean="0">
                <a:latin typeface="Calibri" panose="020F0502020204030204" pitchFamily="34" charset="0"/>
              </a:rPr>
              <a:t>(back)</a:t>
            </a:r>
            <a:endParaRPr lang="en-US" altLang="en-US" sz="1600" dirty="0">
              <a:latin typeface="Calibri" panose="020F0502020204030204" pitchFamily="34" charset="0"/>
            </a:endParaRPr>
          </a:p>
          <a:p>
            <a:r>
              <a:rPr lang="en-US" altLang="en-US" sz="1600" dirty="0">
                <a:latin typeface="Calibri" panose="020F0502020204030204" pitchFamily="34" charset="0"/>
              </a:rPr>
              <a:t>Difference</a:t>
            </a:r>
          </a:p>
        </p:txBody>
      </p:sp>
      <p:grpSp>
        <p:nvGrpSpPr>
          <p:cNvPr id="25615" name="Group 19"/>
          <p:cNvGrpSpPr>
            <a:grpSpLocks/>
          </p:cNvGrpSpPr>
          <p:nvPr/>
        </p:nvGrpSpPr>
        <p:grpSpPr bwMode="auto">
          <a:xfrm>
            <a:off x="1828800" y="1295400"/>
            <a:ext cx="2590800" cy="762000"/>
            <a:chOff x="1152" y="816"/>
            <a:chExt cx="1632" cy="480"/>
          </a:xfrm>
        </p:grpSpPr>
        <p:graphicFrame>
          <p:nvGraphicFramePr>
            <p:cNvPr id="25775" name="Object 20"/>
            <p:cNvGraphicFramePr>
              <a:graphicFrameLocks noChangeAspect="1"/>
            </p:cNvGraphicFramePr>
            <p:nvPr/>
          </p:nvGraphicFramePr>
          <p:xfrm>
            <a:off x="1152" y="912"/>
            <a:ext cx="177" cy="288"/>
          </p:xfrm>
          <a:graphic>
            <a:graphicData uri="http://schemas.openxmlformats.org/presentationml/2006/ole">
              <mc:AlternateContent xmlns:mc="http://schemas.openxmlformats.org/markup-compatibility/2006">
                <mc:Choice xmlns:v="urn:schemas-microsoft-com:vml" Requires="v">
                  <p:oleObj spid="_x0000_s26291" name="Equation" r:id="rId5" imgW="139700" imgH="228600" progId="Equation.3">
                    <p:embed/>
                  </p:oleObj>
                </mc:Choice>
                <mc:Fallback>
                  <p:oleObj name="Equation" r:id="rId5" imgW="139700" imgH="2286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912"/>
                          <a:ext cx="17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76" name="Rectangle 21"/>
            <p:cNvSpPr>
              <a:spLocks noChangeArrowheads="1"/>
            </p:cNvSpPr>
            <p:nvPr/>
          </p:nvSpPr>
          <p:spPr bwMode="auto">
            <a:xfrm>
              <a:off x="1824" y="816"/>
              <a:ext cx="480"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777" name="Rectangle 22"/>
            <p:cNvSpPr>
              <a:spLocks noChangeArrowheads="1"/>
            </p:cNvSpPr>
            <p:nvPr/>
          </p:nvSpPr>
          <p:spPr bwMode="auto">
            <a:xfrm>
              <a:off x="1344" y="816"/>
              <a:ext cx="480"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778" name="Rectangle 23"/>
            <p:cNvSpPr>
              <a:spLocks noChangeArrowheads="1"/>
            </p:cNvSpPr>
            <p:nvPr/>
          </p:nvSpPr>
          <p:spPr bwMode="auto">
            <a:xfrm>
              <a:off x="2304" y="816"/>
              <a:ext cx="480"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5779" name="Group 24"/>
            <p:cNvGrpSpPr>
              <a:grpSpLocks/>
            </p:cNvGrpSpPr>
            <p:nvPr/>
          </p:nvGrpSpPr>
          <p:grpSpPr bwMode="auto">
            <a:xfrm>
              <a:off x="1344" y="816"/>
              <a:ext cx="1440" cy="480"/>
              <a:chOff x="1344" y="816"/>
              <a:chExt cx="1440" cy="480"/>
            </a:xfrm>
          </p:grpSpPr>
          <p:sp>
            <p:nvSpPr>
              <p:cNvPr id="25780" name="Line 25"/>
              <p:cNvSpPr>
                <a:spLocks noChangeShapeType="1"/>
              </p:cNvSpPr>
              <p:nvPr/>
            </p:nvSpPr>
            <p:spPr bwMode="auto">
              <a:xfrm>
                <a:off x="134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81" name="Line 26"/>
              <p:cNvSpPr>
                <a:spLocks noChangeShapeType="1"/>
              </p:cNvSpPr>
              <p:nvPr/>
            </p:nvSpPr>
            <p:spPr bwMode="auto">
              <a:xfrm>
                <a:off x="144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82" name="Line 27"/>
              <p:cNvSpPr>
                <a:spLocks noChangeShapeType="1"/>
              </p:cNvSpPr>
              <p:nvPr/>
            </p:nvSpPr>
            <p:spPr bwMode="auto">
              <a:xfrm>
                <a:off x="153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83" name="Line 28"/>
              <p:cNvSpPr>
                <a:spLocks noChangeShapeType="1"/>
              </p:cNvSpPr>
              <p:nvPr/>
            </p:nvSpPr>
            <p:spPr bwMode="auto">
              <a:xfrm>
                <a:off x="163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84" name="Line 29"/>
              <p:cNvSpPr>
                <a:spLocks noChangeShapeType="1"/>
              </p:cNvSpPr>
              <p:nvPr/>
            </p:nvSpPr>
            <p:spPr bwMode="auto">
              <a:xfrm>
                <a:off x="172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85" name="Line 30"/>
              <p:cNvSpPr>
                <a:spLocks noChangeShapeType="1"/>
              </p:cNvSpPr>
              <p:nvPr/>
            </p:nvSpPr>
            <p:spPr bwMode="auto">
              <a:xfrm>
                <a:off x="182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86" name="Line 31"/>
              <p:cNvSpPr>
                <a:spLocks noChangeShapeType="1"/>
              </p:cNvSpPr>
              <p:nvPr/>
            </p:nvSpPr>
            <p:spPr bwMode="auto">
              <a:xfrm>
                <a:off x="192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87" name="Line 32"/>
              <p:cNvSpPr>
                <a:spLocks noChangeShapeType="1"/>
              </p:cNvSpPr>
              <p:nvPr/>
            </p:nvSpPr>
            <p:spPr bwMode="auto">
              <a:xfrm>
                <a:off x="201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88" name="Line 33"/>
              <p:cNvSpPr>
                <a:spLocks noChangeShapeType="1"/>
              </p:cNvSpPr>
              <p:nvPr/>
            </p:nvSpPr>
            <p:spPr bwMode="auto">
              <a:xfrm>
                <a:off x="211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89" name="Line 34"/>
              <p:cNvSpPr>
                <a:spLocks noChangeShapeType="1"/>
              </p:cNvSpPr>
              <p:nvPr/>
            </p:nvSpPr>
            <p:spPr bwMode="auto">
              <a:xfrm>
                <a:off x="220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0" name="Line 35"/>
              <p:cNvSpPr>
                <a:spLocks noChangeShapeType="1"/>
              </p:cNvSpPr>
              <p:nvPr/>
            </p:nvSpPr>
            <p:spPr bwMode="auto">
              <a:xfrm>
                <a:off x="230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1" name="Line 36"/>
              <p:cNvSpPr>
                <a:spLocks noChangeShapeType="1"/>
              </p:cNvSpPr>
              <p:nvPr/>
            </p:nvSpPr>
            <p:spPr bwMode="auto">
              <a:xfrm>
                <a:off x="240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2" name="Line 37"/>
              <p:cNvSpPr>
                <a:spLocks noChangeShapeType="1"/>
              </p:cNvSpPr>
              <p:nvPr/>
            </p:nvSpPr>
            <p:spPr bwMode="auto">
              <a:xfrm>
                <a:off x="249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3" name="Line 38"/>
              <p:cNvSpPr>
                <a:spLocks noChangeShapeType="1"/>
              </p:cNvSpPr>
              <p:nvPr/>
            </p:nvSpPr>
            <p:spPr bwMode="auto">
              <a:xfrm>
                <a:off x="259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4" name="Line 39"/>
              <p:cNvSpPr>
                <a:spLocks noChangeShapeType="1"/>
              </p:cNvSpPr>
              <p:nvPr/>
            </p:nvSpPr>
            <p:spPr bwMode="auto">
              <a:xfrm>
                <a:off x="268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5" name="Line 40"/>
              <p:cNvSpPr>
                <a:spLocks noChangeShapeType="1"/>
              </p:cNvSpPr>
              <p:nvPr/>
            </p:nvSpPr>
            <p:spPr bwMode="auto">
              <a:xfrm>
                <a:off x="278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6" name="Line 41"/>
              <p:cNvSpPr>
                <a:spLocks noChangeShapeType="1"/>
              </p:cNvSpPr>
              <p:nvPr/>
            </p:nvSpPr>
            <p:spPr bwMode="auto">
              <a:xfrm flipH="1">
                <a:off x="1344" y="816"/>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7" name="Line 42"/>
              <p:cNvSpPr>
                <a:spLocks noChangeShapeType="1"/>
              </p:cNvSpPr>
              <p:nvPr/>
            </p:nvSpPr>
            <p:spPr bwMode="auto">
              <a:xfrm flipH="1">
                <a:off x="1344" y="912"/>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8" name="Line 43"/>
              <p:cNvSpPr>
                <a:spLocks noChangeShapeType="1"/>
              </p:cNvSpPr>
              <p:nvPr/>
            </p:nvSpPr>
            <p:spPr bwMode="auto">
              <a:xfrm flipH="1">
                <a:off x="1344" y="1008"/>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9" name="Line 44"/>
              <p:cNvSpPr>
                <a:spLocks noChangeShapeType="1"/>
              </p:cNvSpPr>
              <p:nvPr/>
            </p:nvSpPr>
            <p:spPr bwMode="auto">
              <a:xfrm flipH="1">
                <a:off x="1344" y="1104"/>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0" name="Line 45"/>
              <p:cNvSpPr>
                <a:spLocks noChangeShapeType="1"/>
              </p:cNvSpPr>
              <p:nvPr/>
            </p:nvSpPr>
            <p:spPr bwMode="auto">
              <a:xfrm flipH="1">
                <a:off x="1344" y="1200"/>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1" name="Line 46"/>
              <p:cNvSpPr>
                <a:spLocks noChangeShapeType="1"/>
              </p:cNvSpPr>
              <p:nvPr/>
            </p:nvSpPr>
            <p:spPr bwMode="auto">
              <a:xfrm flipH="1">
                <a:off x="1344" y="1296"/>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25616" name="Group 47"/>
          <p:cNvGrpSpPr>
            <a:grpSpLocks/>
          </p:cNvGrpSpPr>
          <p:nvPr/>
        </p:nvGrpSpPr>
        <p:grpSpPr bwMode="auto">
          <a:xfrm>
            <a:off x="1828800" y="2590800"/>
            <a:ext cx="2590800" cy="762000"/>
            <a:chOff x="1152" y="1632"/>
            <a:chExt cx="1632" cy="480"/>
          </a:xfrm>
        </p:grpSpPr>
        <p:graphicFrame>
          <p:nvGraphicFramePr>
            <p:cNvPr id="25744" name="Object 48"/>
            <p:cNvGraphicFramePr>
              <a:graphicFrameLocks noChangeAspect="1"/>
            </p:cNvGraphicFramePr>
            <p:nvPr/>
          </p:nvGraphicFramePr>
          <p:xfrm>
            <a:off x="1152" y="1728"/>
            <a:ext cx="177" cy="288"/>
          </p:xfrm>
          <a:graphic>
            <a:graphicData uri="http://schemas.openxmlformats.org/presentationml/2006/ole">
              <mc:AlternateContent xmlns:mc="http://schemas.openxmlformats.org/markup-compatibility/2006">
                <mc:Choice xmlns:v="urn:schemas-microsoft-com:vml" Requires="v">
                  <p:oleObj spid="_x0000_s26292" name="Equation" r:id="rId7" imgW="139700" imgH="228600" progId="Equation.3">
                    <p:embed/>
                  </p:oleObj>
                </mc:Choice>
                <mc:Fallback>
                  <p:oleObj name="Equation" r:id="rId7" imgW="139700" imgH="228600" progId="Equation.3">
                    <p:embed/>
                    <p:pic>
                      <p:nvPicPr>
                        <p:cNvPr id="0" name="Object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1728"/>
                          <a:ext cx="17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745" name="Group 49"/>
            <p:cNvGrpSpPr>
              <a:grpSpLocks/>
            </p:cNvGrpSpPr>
            <p:nvPr/>
          </p:nvGrpSpPr>
          <p:grpSpPr bwMode="auto">
            <a:xfrm>
              <a:off x="1344" y="1632"/>
              <a:ext cx="1440" cy="480"/>
              <a:chOff x="1344" y="1632"/>
              <a:chExt cx="1440" cy="480"/>
            </a:xfrm>
          </p:grpSpPr>
          <p:grpSp>
            <p:nvGrpSpPr>
              <p:cNvPr id="25746" name="Group 50"/>
              <p:cNvGrpSpPr>
                <a:grpSpLocks/>
              </p:cNvGrpSpPr>
              <p:nvPr/>
            </p:nvGrpSpPr>
            <p:grpSpPr bwMode="auto">
              <a:xfrm>
                <a:off x="1344" y="1632"/>
                <a:ext cx="1440" cy="480"/>
                <a:chOff x="768" y="816"/>
                <a:chExt cx="1440" cy="480"/>
              </a:xfrm>
            </p:grpSpPr>
            <p:sp>
              <p:nvSpPr>
                <p:cNvPr id="25773" name="Rectangle 51"/>
                <p:cNvSpPr>
                  <a:spLocks noChangeArrowheads="1"/>
                </p:cNvSpPr>
                <p:nvPr/>
              </p:nvSpPr>
              <p:spPr bwMode="auto">
                <a:xfrm>
                  <a:off x="768" y="816"/>
                  <a:ext cx="480"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774" name="Rectangle 52"/>
                <p:cNvSpPr>
                  <a:spLocks noChangeArrowheads="1"/>
                </p:cNvSpPr>
                <p:nvPr/>
              </p:nvSpPr>
              <p:spPr bwMode="auto">
                <a:xfrm>
                  <a:off x="1728" y="816"/>
                  <a:ext cx="480"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sp>
            <p:nvSpPr>
              <p:cNvPr id="25747" name="Rectangle 53"/>
              <p:cNvSpPr>
                <a:spLocks noChangeArrowheads="1"/>
              </p:cNvSpPr>
              <p:nvPr/>
            </p:nvSpPr>
            <p:spPr bwMode="auto">
              <a:xfrm>
                <a:off x="1824" y="1632"/>
                <a:ext cx="480"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endParaRPr lang="en-US" altLang="en-US"/>
              </a:p>
            </p:txBody>
          </p:sp>
          <p:sp>
            <p:nvSpPr>
              <p:cNvPr id="25748" name="Rectangle 54"/>
              <p:cNvSpPr>
                <a:spLocks noChangeArrowheads="1"/>
              </p:cNvSpPr>
              <p:nvPr/>
            </p:nvSpPr>
            <p:spPr bwMode="auto">
              <a:xfrm>
                <a:off x="1920" y="1632"/>
                <a:ext cx="384"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749" name="Rectangle 55"/>
              <p:cNvSpPr>
                <a:spLocks noChangeArrowheads="1"/>
              </p:cNvSpPr>
              <p:nvPr/>
            </p:nvSpPr>
            <p:spPr bwMode="auto">
              <a:xfrm>
                <a:off x="2304" y="1632"/>
                <a:ext cx="96" cy="48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5750" name="Group 56"/>
              <p:cNvGrpSpPr>
                <a:grpSpLocks/>
              </p:cNvGrpSpPr>
              <p:nvPr/>
            </p:nvGrpSpPr>
            <p:grpSpPr bwMode="auto">
              <a:xfrm>
                <a:off x="1344" y="1632"/>
                <a:ext cx="1440" cy="480"/>
                <a:chOff x="768" y="816"/>
                <a:chExt cx="1440" cy="480"/>
              </a:xfrm>
            </p:grpSpPr>
            <p:sp>
              <p:nvSpPr>
                <p:cNvPr id="25751" name="Line 57"/>
                <p:cNvSpPr>
                  <a:spLocks noChangeShapeType="1"/>
                </p:cNvSpPr>
                <p:nvPr/>
              </p:nvSpPr>
              <p:spPr bwMode="auto">
                <a:xfrm>
                  <a:off x="76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2" name="Line 58"/>
                <p:cNvSpPr>
                  <a:spLocks noChangeShapeType="1"/>
                </p:cNvSpPr>
                <p:nvPr/>
              </p:nvSpPr>
              <p:spPr bwMode="auto">
                <a:xfrm>
                  <a:off x="86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3" name="Line 59"/>
                <p:cNvSpPr>
                  <a:spLocks noChangeShapeType="1"/>
                </p:cNvSpPr>
                <p:nvPr/>
              </p:nvSpPr>
              <p:spPr bwMode="auto">
                <a:xfrm>
                  <a:off x="96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4" name="Line 60"/>
                <p:cNvSpPr>
                  <a:spLocks noChangeShapeType="1"/>
                </p:cNvSpPr>
                <p:nvPr/>
              </p:nvSpPr>
              <p:spPr bwMode="auto">
                <a:xfrm>
                  <a:off x="105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5" name="Line 61"/>
                <p:cNvSpPr>
                  <a:spLocks noChangeShapeType="1"/>
                </p:cNvSpPr>
                <p:nvPr/>
              </p:nvSpPr>
              <p:spPr bwMode="auto">
                <a:xfrm>
                  <a:off x="115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6" name="Line 62"/>
                <p:cNvSpPr>
                  <a:spLocks noChangeShapeType="1"/>
                </p:cNvSpPr>
                <p:nvPr/>
              </p:nvSpPr>
              <p:spPr bwMode="auto">
                <a:xfrm>
                  <a:off x="124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7" name="Line 63"/>
                <p:cNvSpPr>
                  <a:spLocks noChangeShapeType="1"/>
                </p:cNvSpPr>
                <p:nvPr/>
              </p:nvSpPr>
              <p:spPr bwMode="auto">
                <a:xfrm>
                  <a:off x="134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8" name="Line 64"/>
                <p:cNvSpPr>
                  <a:spLocks noChangeShapeType="1"/>
                </p:cNvSpPr>
                <p:nvPr/>
              </p:nvSpPr>
              <p:spPr bwMode="auto">
                <a:xfrm>
                  <a:off x="144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9" name="Line 65"/>
                <p:cNvSpPr>
                  <a:spLocks noChangeShapeType="1"/>
                </p:cNvSpPr>
                <p:nvPr/>
              </p:nvSpPr>
              <p:spPr bwMode="auto">
                <a:xfrm>
                  <a:off x="153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0" name="Line 66"/>
                <p:cNvSpPr>
                  <a:spLocks noChangeShapeType="1"/>
                </p:cNvSpPr>
                <p:nvPr/>
              </p:nvSpPr>
              <p:spPr bwMode="auto">
                <a:xfrm>
                  <a:off x="163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1" name="Line 67"/>
                <p:cNvSpPr>
                  <a:spLocks noChangeShapeType="1"/>
                </p:cNvSpPr>
                <p:nvPr/>
              </p:nvSpPr>
              <p:spPr bwMode="auto">
                <a:xfrm>
                  <a:off x="172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2" name="Line 68"/>
                <p:cNvSpPr>
                  <a:spLocks noChangeShapeType="1"/>
                </p:cNvSpPr>
                <p:nvPr/>
              </p:nvSpPr>
              <p:spPr bwMode="auto">
                <a:xfrm>
                  <a:off x="182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3" name="Line 69"/>
                <p:cNvSpPr>
                  <a:spLocks noChangeShapeType="1"/>
                </p:cNvSpPr>
                <p:nvPr/>
              </p:nvSpPr>
              <p:spPr bwMode="auto">
                <a:xfrm>
                  <a:off x="192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4" name="Line 70"/>
                <p:cNvSpPr>
                  <a:spLocks noChangeShapeType="1"/>
                </p:cNvSpPr>
                <p:nvPr/>
              </p:nvSpPr>
              <p:spPr bwMode="auto">
                <a:xfrm>
                  <a:off x="201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5" name="Line 71"/>
                <p:cNvSpPr>
                  <a:spLocks noChangeShapeType="1"/>
                </p:cNvSpPr>
                <p:nvPr/>
              </p:nvSpPr>
              <p:spPr bwMode="auto">
                <a:xfrm>
                  <a:off x="211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6" name="Line 72"/>
                <p:cNvSpPr>
                  <a:spLocks noChangeShapeType="1"/>
                </p:cNvSpPr>
                <p:nvPr/>
              </p:nvSpPr>
              <p:spPr bwMode="auto">
                <a:xfrm>
                  <a:off x="220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7" name="Line 73"/>
                <p:cNvSpPr>
                  <a:spLocks noChangeShapeType="1"/>
                </p:cNvSpPr>
                <p:nvPr/>
              </p:nvSpPr>
              <p:spPr bwMode="auto">
                <a:xfrm flipH="1">
                  <a:off x="768" y="816"/>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8" name="Line 74"/>
                <p:cNvSpPr>
                  <a:spLocks noChangeShapeType="1"/>
                </p:cNvSpPr>
                <p:nvPr/>
              </p:nvSpPr>
              <p:spPr bwMode="auto">
                <a:xfrm flipH="1">
                  <a:off x="768" y="912"/>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9" name="Line 75"/>
                <p:cNvSpPr>
                  <a:spLocks noChangeShapeType="1"/>
                </p:cNvSpPr>
                <p:nvPr/>
              </p:nvSpPr>
              <p:spPr bwMode="auto">
                <a:xfrm flipH="1">
                  <a:off x="768" y="1008"/>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0" name="Line 76"/>
                <p:cNvSpPr>
                  <a:spLocks noChangeShapeType="1"/>
                </p:cNvSpPr>
                <p:nvPr/>
              </p:nvSpPr>
              <p:spPr bwMode="auto">
                <a:xfrm flipH="1">
                  <a:off x="768" y="1104"/>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1" name="Line 77"/>
                <p:cNvSpPr>
                  <a:spLocks noChangeShapeType="1"/>
                </p:cNvSpPr>
                <p:nvPr/>
              </p:nvSpPr>
              <p:spPr bwMode="auto">
                <a:xfrm flipH="1">
                  <a:off x="768" y="1200"/>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2" name="Line 78"/>
                <p:cNvSpPr>
                  <a:spLocks noChangeShapeType="1"/>
                </p:cNvSpPr>
                <p:nvPr/>
              </p:nvSpPr>
              <p:spPr bwMode="auto">
                <a:xfrm flipH="1">
                  <a:off x="768" y="1296"/>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25617" name="Group 79"/>
          <p:cNvGrpSpPr>
            <a:grpSpLocks/>
          </p:cNvGrpSpPr>
          <p:nvPr/>
        </p:nvGrpSpPr>
        <p:grpSpPr bwMode="auto">
          <a:xfrm>
            <a:off x="1828800" y="3884613"/>
            <a:ext cx="2590800" cy="763587"/>
            <a:chOff x="1152" y="2447"/>
            <a:chExt cx="1632" cy="481"/>
          </a:xfrm>
        </p:grpSpPr>
        <p:graphicFrame>
          <p:nvGraphicFramePr>
            <p:cNvPr id="25713" name="Object 80"/>
            <p:cNvGraphicFramePr>
              <a:graphicFrameLocks noChangeAspect="1"/>
            </p:cNvGraphicFramePr>
            <p:nvPr/>
          </p:nvGraphicFramePr>
          <p:xfrm>
            <a:off x="1152" y="2544"/>
            <a:ext cx="177" cy="288"/>
          </p:xfrm>
          <a:graphic>
            <a:graphicData uri="http://schemas.openxmlformats.org/presentationml/2006/ole">
              <mc:AlternateContent xmlns:mc="http://schemas.openxmlformats.org/markup-compatibility/2006">
                <mc:Choice xmlns:v="urn:schemas-microsoft-com:vml" Requires="v">
                  <p:oleObj spid="_x0000_s26293" name="Equation" r:id="rId8" imgW="139700" imgH="228600" progId="Equation.3">
                    <p:embed/>
                  </p:oleObj>
                </mc:Choice>
                <mc:Fallback>
                  <p:oleObj name="Equation" r:id="rId8" imgW="139700" imgH="228600" progId="Equation.3">
                    <p:embed/>
                    <p:pic>
                      <p:nvPicPr>
                        <p:cNvPr id="0" name="Object 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2544"/>
                          <a:ext cx="17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714" name="Group 81"/>
            <p:cNvGrpSpPr>
              <a:grpSpLocks/>
            </p:cNvGrpSpPr>
            <p:nvPr/>
          </p:nvGrpSpPr>
          <p:grpSpPr bwMode="auto">
            <a:xfrm>
              <a:off x="1344" y="2447"/>
              <a:ext cx="1440" cy="481"/>
              <a:chOff x="1344" y="2447"/>
              <a:chExt cx="1440" cy="481"/>
            </a:xfrm>
          </p:grpSpPr>
          <p:grpSp>
            <p:nvGrpSpPr>
              <p:cNvPr id="25715" name="Group 82"/>
              <p:cNvGrpSpPr>
                <a:grpSpLocks/>
              </p:cNvGrpSpPr>
              <p:nvPr/>
            </p:nvGrpSpPr>
            <p:grpSpPr bwMode="auto">
              <a:xfrm>
                <a:off x="1344" y="2448"/>
                <a:ext cx="1440" cy="480"/>
                <a:chOff x="768" y="816"/>
                <a:chExt cx="1440" cy="480"/>
              </a:xfrm>
            </p:grpSpPr>
            <p:sp>
              <p:nvSpPr>
                <p:cNvPr id="25742" name="Rectangle 83"/>
                <p:cNvSpPr>
                  <a:spLocks noChangeArrowheads="1"/>
                </p:cNvSpPr>
                <p:nvPr/>
              </p:nvSpPr>
              <p:spPr bwMode="auto">
                <a:xfrm>
                  <a:off x="768" y="816"/>
                  <a:ext cx="480"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743" name="Rectangle 84"/>
                <p:cNvSpPr>
                  <a:spLocks noChangeArrowheads="1"/>
                </p:cNvSpPr>
                <p:nvPr/>
              </p:nvSpPr>
              <p:spPr bwMode="auto">
                <a:xfrm>
                  <a:off x="1728" y="816"/>
                  <a:ext cx="480"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sp>
            <p:nvSpPr>
              <p:cNvPr id="25716" name="Rectangle 85"/>
              <p:cNvSpPr>
                <a:spLocks noChangeArrowheads="1"/>
              </p:cNvSpPr>
              <p:nvPr/>
            </p:nvSpPr>
            <p:spPr bwMode="auto">
              <a:xfrm rot="10800000">
                <a:off x="1824" y="2448"/>
                <a:ext cx="480"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717" name="Rectangle 86"/>
              <p:cNvSpPr>
                <a:spLocks noChangeArrowheads="1"/>
              </p:cNvSpPr>
              <p:nvPr/>
            </p:nvSpPr>
            <p:spPr bwMode="auto">
              <a:xfrm rot="10800000">
                <a:off x="1823" y="2447"/>
                <a:ext cx="384"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718" name="Rectangle 87"/>
              <p:cNvSpPr>
                <a:spLocks noChangeArrowheads="1"/>
              </p:cNvSpPr>
              <p:nvPr/>
            </p:nvSpPr>
            <p:spPr bwMode="auto">
              <a:xfrm rot="10800000">
                <a:off x="1727" y="2447"/>
                <a:ext cx="96" cy="48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5719" name="Group 88"/>
              <p:cNvGrpSpPr>
                <a:grpSpLocks/>
              </p:cNvGrpSpPr>
              <p:nvPr/>
            </p:nvGrpSpPr>
            <p:grpSpPr bwMode="auto">
              <a:xfrm>
                <a:off x="1344" y="2448"/>
                <a:ext cx="1440" cy="480"/>
                <a:chOff x="768" y="816"/>
                <a:chExt cx="1440" cy="480"/>
              </a:xfrm>
            </p:grpSpPr>
            <p:sp>
              <p:nvSpPr>
                <p:cNvPr id="25720" name="Line 89"/>
                <p:cNvSpPr>
                  <a:spLocks noChangeShapeType="1"/>
                </p:cNvSpPr>
                <p:nvPr/>
              </p:nvSpPr>
              <p:spPr bwMode="auto">
                <a:xfrm>
                  <a:off x="76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21" name="Line 90"/>
                <p:cNvSpPr>
                  <a:spLocks noChangeShapeType="1"/>
                </p:cNvSpPr>
                <p:nvPr/>
              </p:nvSpPr>
              <p:spPr bwMode="auto">
                <a:xfrm>
                  <a:off x="86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22" name="Line 91"/>
                <p:cNvSpPr>
                  <a:spLocks noChangeShapeType="1"/>
                </p:cNvSpPr>
                <p:nvPr/>
              </p:nvSpPr>
              <p:spPr bwMode="auto">
                <a:xfrm>
                  <a:off x="96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23" name="Line 92"/>
                <p:cNvSpPr>
                  <a:spLocks noChangeShapeType="1"/>
                </p:cNvSpPr>
                <p:nvPr/>
              </p:nvSpPr>
              <p:spPr bwMode="auto">
                <a:xfrm>
                  <a:off x="105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24" name="Line 93"/>
                <p:cNvSpPr>
                  <a:spLocks noChangeShapeType="1"/>
                </p:cNvSpPr>
                <p:nvPr/>
              </p:nvSpPr>
              <p:spPr bwMode="auto">
                <a:xfrm>
                  <a:off x="115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25" name="Line 94"/>
                <p:cNvSpPr>
                  <a:spLocks noChangeShapeType="1"/>
                </p:cNvSpPr>
                <p:nvPr/>
              </p:nvSpPr>
              <p:spPr bwMode="auto">
                <a:xfrm>
                  <a:off x="124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26" name="Line 95"/>
                <p:cNvSpPr>
                  <a:spLocks noChangeShapeType="1"/>
                </p:cNvSpPr>
                <p:nvPr/>
              </p:nvSpPr>
              <p:spPr bwMode="auto">
                <a:xfrm>
                  <a:off x="134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27" name="Line 96"/>
                <p:cNvSpPr>
                  <a:spLocks noChangeShapeType="1"/>
                </p:cNvSpPr>
                <p:nvPr/>
              </p:nvSpPr>
              <p:spPr bwMode="auto">
                <a:xfrm>
                  <a:off x="144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28" name="Line 97"/>
                <p:cNvSpPr>
                  <a:spLocks noChangeShapeType="1"/>
                </p:cNvSpPr>
                <p:nvPr/>
              </p:nvSpPr>
              <p:spPr bwMode="auto">
                <a:xfrm>
                  <a:off x="153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29" name="Line 98"/>
                <p:cNvSpPr>
                  <a:spLocks noChangeShapeType="1"/>
                </p:cNvSpPr>
                <p:nvPr/>
              </p:nvSpPr>
              <p:spPr bwMode="auto">
                <a:xfrm>
                  <a:off x="163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0" name="Line 99"/>
                <p:cNvSpPr>
                  <a:spLocks noChangeShapeType="1"/>
                </p:cNvSpPr>
                <p:nvPr/>
              </p:nvSpPr>
              <p:spPr bwMode="auto">
                <a:xfrm>
                  <a:off x="172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1" name="Line 100"/>
                <p:cNvSpPr>
                  <a:spLocks noChangeShapeType="1"/>
                </p:cNvSpPr>
                <p:nvPr/>
              </p:nvSpPr>
              <p:spPr bwMode="auto">
                <a:xfrm>
                  <a:off x="182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2" name="Line 101"/>
                <p:cNvSpPr>
                  <a:spLocks noChangeShapeType="1"/>
                </p:cNvSpPr>
                <p:nvPr/>
              </p:nvSpPr>
              <p:spPr bwMode="auto">
                <a:xfrm>
                  <a:off x="192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3" name="Line 102"/>
                <p:cNvSpPr>
                  <a:spLocks noChangeShapeType="1"/>
                </p:cNvSpPr>
                <p:nvPr/>
              </p:nvSpPr>
              <p:spPr bwMode="auto">
                <a:xfrm>
                  <a:off x="201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4" name="Line 103"/>
                <p:cNvSpPr>
                  <a:spLocks noChangeShapeType="1"/>
                </p:cNvSpPr>
                <p:nvPr/>
              </p:nvSpPr>
              <p:spPr bwMode="auto">
                <a:xfrm>
                  <a:off x="211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5" name="Line 104"/>
                <p:cNvSpPr>
                  <a:spLocks noChangeShapeType="1"/>
                </p:cNvSpPr>
                <p:nvPr/>
              </p:nvSpPr>
              <p:spPr bwMode="auto">
                <a:xfrm>
                  <a:off x="220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6" name="Line 105"/>
                <p:cNvSpPr>
                  <a:spLocks noChangeShapeType="1"/>
                </p:cNvSpPr>
                <p:nvPr/>
              </p:nvSpPr>
              <p:spPr bwMode="auto">
                <a:xfrm flipH="1">
                  <a:off x="768" y="816"/>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7" name="Line 106"/>
                <p:cNvSpPr>
                  <a:spLocks noChangeShapeType="1"/>
                </p:cNvSpPr>
                <p:nvPr/>
              </p:nvSpPr>
              <p:spPr bwMode="auto">
                <a:xfrm flipH="1">
                  <a:off x="768" y="912"/>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8" name="Line 107"/>
                <p:cNvSpPr>
                  <a:spLocks noChangeShapeType="1"/>
                </p:cNvSpPr>
                <p:nvPr/>
              </p:nvSpPr>
              <p:spPr bwMode="auto">
                <a:xfrm flipH="1">
                  <a:off x="768" y="1008"/>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39" name="Line 108"/>
                <p:cNvSpPr>
                  <a:spLocks noChangeShapeType="1"/>
                </p:cNvSpPr>
                <p:nvPr/>
              </p:nvSpPr>
              <p:spPr bwMode="auto">
                <a:xfrm flipH="1">
                  <a:off x="768" y="1104"/>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0" name="Line 109"/>
                <p:cNvSpPr>
                  <a:spLocks noChangeShapeType="1"/>
                </p:cNvSpPr>
                <p:nvPr/>
              </p:nvSpPr>
              <p:spPr bwMode="auto">
                <a:xfrm flipH="1">
                  <a:off x="768" y="1200"/>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1" name="Line 110"/>
                <p:cNvSpPr>
                  <a:spLocks noChangeShapeType="1"/>
                </p:cNvSpPr>
                <p:nvPr/>
              </p:nvSpPr>
              <p:spPr bwMode="auto">
                <a:xfrm flipH="1">
                  <a:off x="768" y="1296"/>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25618" name="Group 111"/>
          <p:cNvGrpSpPr>
            <a:grpSpLocks/>
          </p:cNvGrpSpPr>
          <p:nvPr/>
        </p:nvGrpSpPr>
        <p:grpSpPr bwMode="auto">
          <a:xfrm>
            <a:off x="4572000" y="2590800"/>
            <a:ext cx="2479675" cy="914400"/>
            <a:chOff x="2880" y="1632"/>
            <a:chExt cx="1562" cy="576"/>
          </a:xfrm>
        </p:grpSpPr>
        <p:sp>
          <p:nvSpPr>
            <p:cNvPr id="25699" name="Line 112"/>
            <p:cNvSpPr>
              <a:spLocks noChangeShapeType="1"/>
            </p:cNvSpPr>
            <p:nvPr/>
          </p:nvSpPr>
          <p:spPr bwMode="auto">
            <a:xfrm>
              <a:off x="3840" y="1920"/>
              <a:ext cx="480" cy="0"/>
            </a:xfrm>
            <a:prstGeom prst="line">
              <a:avLst/>
            </a:prstGeom>
            <a:noFill/>
            <a:ln w="19050">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0" name="Line 113"/>
            <p:cNvSpPr>
              <a:spLocks noChangeShapeType="1"/>
            </p:cNvSpPr>
            <p:nvPr/>
          </p:nvSpPr>
          <p:spPr bwMode="auto">
            <a:xfrm>
              <a:off x="3360" y="1632"/>
              <a:ext cx="480" cy="0"/>
            </a:xfrm>
            <a:prstGeom prst="line">
              <a:avLst/>
            </a:prstGeom>
            <a:noFill/>
            <a:ln w="19050">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1" name="Line 114"/>
            <p:cNvSpPr>
              <a:spLocks noChangeShapeType="1"/>
            </p:cNvSpPr>
            <p:nvPr/>
          </p:nvSpPr>
          <p:spPr bwMode="auto">
            <a:xfrm rot="16200000" flipH="1">
              <a:off x="3696" y="1776"/>
              <a:ext cx="28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2" name="Line 115"/>
            <p:cNvSpPr>
              <a:spLocks noChangeShapeType="1"/>
            </p:cNvSpPr>
            <p:nvPr/>
          </p:nvSpPr>
          <p:spPr bwMode="auto">
            <a:xfrm rot="5400000">
              <a:off x="3217" y="1775"/>
              <a:ext cx="288" cy="1"/>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3" name="Line 116"/>
            <p:cNvSpPr>
              <a:spLocks noChangeShapeType="1"/>
            </p:cNvSpPr>
            <p:nvPr/>
          </p:nvSpPr>
          <p:spPr bwMode="auto">
            <a:xfrm>
              <a:off x="3360" y="1632"/>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4" name="Line 117"/>
            <p:cNvSpPr>
              <a:spLocks noChangeShapeType="1"/>
            </p:cNvSpPr>
            <p:nvPr/>
          </p:nvSpPr>
          <p:spPr bwMode="auto">
            <a:xfrm rot="5400000">
              <a:off x="3792" y="2064"/>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5" name="Line 118"/>
            <p:cNvSpPr>
              <a:spLocks noChangeShapeType="1"/>
            </p:cNvSpPr>
            <p:nvPr/>
          </p:nvSpPr>
          <p:spPr bwMode="auto">
            <a:xfrm>
              <a:off x="3456" y="1920"/>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6" name="Line 119"/>
            <p:cNvSpPr>
              <a:spLocks noChangeShapeType="1"/>
            </p:cNvSpPr>
            <p:nvPr/>
          </p:nvSpPr>
          <p:spPr bwMode="auto">
            <a:xfrm rot="5400000">
              <a:off x="3313" y="1775"/>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7" name="Line 120"/>
            <p:cNvSpPr>
              <a:spLocks noChangeShapeType="1"/>
            </p:cNvSpPr>
            <p:nvPr/>
          </p:nvSpPr>
          <p:spPr bwMode="auto">
            <a:xfrm>
              <a:off x="3840" y="2208"/>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8" name="Line 121"/>
            <p:cNvSpPr>
              <a:spLocks noChangeShapeType="1"/>
            </p:cNvSpPr>
            <p:nvPr/>
          </p:nvSpPr>
          <p:spPr bwMode="auto">
            <a:xfrm rot="5400000">
              <a:off x="3696" y="2064"/>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9" name="Line 122"/>
            <p:cNvSpPr>
              <a:spLocks noChangeShapeType="1"/>
            </p:cNvSpPr>
            <p:nvPr/>
          </p:nvSpPr>
          <p:spPr bwMode="auto">
            <a:xfrm rot="5400000">
              <a:off x="3217" y="1775"/>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5710" name="Object 123"/>
            <p:cNvGraphicFramePr>
              <a:graphicFrameLocks noChangeAspect="1"/>
            </p:cNvGraphicFramePr>
            <p:nvPr/>
          </p:nvGraphicFramePr>
          <p:xfrm>
            <a:off x="4285" y="1968"/>
            <a:ext cx="157" cy="192"/>
          </p:xfrm>
          <a:graphic>
            <a:graphicData uri="http://schemas.openxmlformats.org/presentationml/2006/ole">
              <mc:AlternateContent xmlns:mc="http://schemas.openxmlformats.org/markup-compatibility/2006">
                <mc:Choice xmlns:v="urn:schemas-microsoft-com:vml" Requires="v">
                  <p:oleObj spid="_x0000_s26294" name="Equation" r:id="rId9" imgW="114201" imgH="139579" progId="Equation.3">
                    <p:embed/>
                  </p:oleObj>
                </mc:Choice>
                <mc:Fallback>
                  <p:oleObj name="Equation" r:id="rId9" imgW="114201" imgH="139579" progId="Equation.3">
                    <p:embed/>
                    <p:pic>
                      <p:nvPicPr>
                        <p:cNvPr id="0" name="Object 1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 y="1968"/>
                          <a:ext cx="15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11" name="Line 124"/>
            <p:cNvSpPr>
              <a:spLocks noChangeShapeType="1"/>
            </p:cNvSpPr>
            <p:nvPr/>
          </p:nvSpPr>
          <p:spPr bwMode="auto">
            <a:xfrm>
              <a:off x="2880" y="1920"/>
              <a:ext cx="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12" name="Line 125"/>
            <p:cNvSpPr>
              <a:spLocks noChangeShapeType="1"/>
            </p:cNvSpPr>
            <p:nvPr/>
          </p:nvSpPr>
          <p:spPr bwMode="auto">
            <a:xfrm>
              <a:off x="3933" y="1920"/>
              <a:ext cx="43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619" name="Group 126"/>
          <p:cNvGrpSpPr>
            <a:grpSpLocks/>
          </p:cNvGrpSpPr>
          <p:nvPr/>
        </p:nvGrpSpPr>
        <p:grpSpPr bwMode="auto">
          <a:xfrm>
            <a:off x="4595813" y="3886200"/>
            <a:ext cx="2459037" cy="914400"/>
            <a:chOff x="2895" y="2448"/>
            <a:chExt cx="1549" cy="576"/>
          </a:xfrm>
        </p:grpSpPr>
        <p:sp>
          <p:nvSpPr>
            <p:cNvPr id="25685" name="Line 127"/>
            <p:cNvSpPr>
              <a:spLocks noChangeShapeType="1"/>
            </p:cNvSpPr>
            <p:nvPr/>
          </p:nvSpPr>
          <p:spPr bwMode="auto">
            <a:xfrm flipV="1">
              <a:off x="2895" y="2736"/>
              <a:ext cx="465" cy="0"/>
            </a:xfrm>
            <a:prstGeom prst="line">
              <a:avLst/>
            </a:prstGeom>
            <a:noFill/>
            <a:ln w="19050">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86" name="Line 128"/>
            <p:cNvSpPr>
              <a:spLocks noChangeShapeType="1"/>
            </p:cNvSpPr>
            <p:nvPr/>
          </p:nvSpPr>
          <p:spPr bwMode="auto">
            <a:xfrm>
              <a:off x="3362" y="2448"/>
              <a:ext cx="480" cy="0"/>
            </a:xfrm>
            <a:prstGeom prst="line">
              <a:avLst/>
            </a:prstGeom>
            <a:noFill/>
            <a:ln w="19050">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87" name="Line 129"/>
            <p:cNvSpPr>
              <a:spLocks noChangeShapeType="1"/>
            </p:cNvSpPr>
            <p:nvPr/>
          </p:nvSpPr>
          <p:spPr bwMode="auto">
            <a:xfrm rot="16200000" flipH="1">
              <a:off x="3696" y="2592"/>
              <a:ext cx="28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88" name="Line 130"/>
            <p:cNvSpPr>
              <a:spLocks noChangeShapeType="1"/>
            </p:cNvSpPr>
            <p:nvPr/>
          </p:nvSpPr>
          <p:spPr bwMode="auto">
            <a:xfrm rot="5400000">
              <a:off x="3217" y="2591"/>
              <a:ext cx="288" cy="1"/>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89" name="Line 131"/>
            <p:cNvSpPr>
              <a:spLocks noChangeShapeType="1"/>
            </p:cNvSpPr>
            <p:nvPr/>
          </p:nvSpPr>
          <p:spPr bwMode="auto">
            <a:xfrm rot="16200000" flipH="1">
              <a:off x="3216" y="2880"/>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90" name="Line 132"/>
            <p:cNvSpPr>
              <a:spLocks noChangeShapeType="1"/>
            </p:cNvSpPr>
            <p:nvPr/>
          </p:nvSpPr>
          <p:spPr bwMode="auto">
            <a:xfrm rot="16200000" flipH="1">
              <a:off x="3696" y="259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91" name="Line 133"/>
            <p:cNvSpPr>
              <a:spLocks noChangeShapeType="1"/>
            </p:cNvSpPr>
            <p:nvPr/>
          </p:nvSpPr>
          <p:spPr bwMode="auto">
            <a:xfrm flipH="1">
              <a:off x="3744" y="2448"/>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92" name="Line 134"/>
            <p:cNvSpPr>
              <a:spLocks noChangeShapeType="1"/>
            </p:cNvSpPr>
            <p:nvPr/>
          </p:nvSpPr>
          <p:spPr bwMode="auto">
            <a:xfrm flipH="1" flipV="1">
              <a:off x="3360" y="2736"/>
              <a:ext cx="38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93" name="Line 135"/>
            <p:cNvSpPr>
              <a:spLocks noChangeShapeType="1"/>
            </p:cNvSpPr>
            <p:nvPr/>
          </p:nvSpPr>
          <p:spPr bwMode="auto">
            <a:xfrm rot="16200000" flipH="1">
              <a:off x="3120" y="2880"/>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94" name="Line 136"/>
            <p:cNvSpPr>
              <a:spLocks noChangeShapeType="1"/>
            </p:cNvSpPr>
            <p:nvPr/>
          </p:nvSpPr>
          <p:spPr bwMode="auto">
            <a:xfrm rot="16200000" flipH="1">
              <a:off x="3603" y="2591"/>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95" name="Line 137"/>
            <p:cNvSpPr>
              <a:spLocks noChangeShapeType="1"/>
            </p:cNvSpPr>
            <p:nvPr/>
          </p:nvSpPr>
          <p:spPr bwMode="auto">
            <a:xfrm flipH="1">
              <a:off x="3266" y="3024"/>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5696" name="Object 138"/>
            <p:cNvGraphicFramePr>
              <a:graphicFrameLocks noChangeAspect="1"/>
            </p:cNvGraphicFramePr>
            <p:nvPr/>
          </p:nvGraphicFramePr>
          <p:xfrm>
            <a:off x="4287" y="2784"/>
            <a:ext cx="157" cy="192"/>
          </p:xfrm>
          <a:graphic>
            <a:graphicData uri="http://schemas.openxmlformats.org/presentationml/2006/ole">
              <mc:AlternateContent xmlns:mc="http://schemas.openxmlformats.org/markup-compatibility/2006">
                <mc:Choice xmlns:v="urn:schemas-microsoft-com:vml" Requires="v">
                  <p:oleObj spid="_x0000_s26295" name="Equation" r:id="rId10" imgW="114201" imgH="139579" progId="Equation.3">
                    <p:embed/>
                  </p:oleObj>
                </mc:Choice>
                <mc:Fallback>
                  <p:oleObj name="Equation" r:id="rId10" imgW="114201" imgH="139579" progId="Equation.3">
                    <p:embed/>
                    <p:pic>
                      <p:nvPicPr>
                        <p:cNvPr id="0" name="Object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 y="2784"/>
                          <a:ext cx="15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97" name="Line 139"/>
            <p:cNvSpPr>
              <a:spLocks noChangeShapeType="1"/>
            </p:cNvSpPr>
            <p:nvPr/>
          </p:nvSpPr>
          <p:spPr bwMode="auto">
            <a:xfrm>
              <a:off x="2895" y="2736"/>
              <a:ext cx="36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98" name="Line 140"/>
            <p:cNvSpPr>
              <a:spLocks noChangeShapeType="1"/>
            </p:cNvSpPr>
            <p:nvPr/>
          </p:nvSpPr>
          <p:spPr bwMode="auto">
            <a:xfrm>
              <a:off x="3840" y="2736"/>
              <a:ext cx="52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620" name="Group 141"/>
          <p:cNvGrpSpPr>
            <a:grpSpLocks/>
          </p:cNvGrpSpPr>
          <p:nvPr/>
        </p:nvGrpSpPr>
        <p:grpSpPr bwMode="auto">
          <a:xfrm>
            <a:off x="4572000" y="5181600"/>
            <a:ext cx="2482850" cy="914400"/>
            <a:chOff x="2880" y="3264"/>
            <a:chExt cx="1564" cy="576"/>
          </a:xfrm>
        </p:grpSpPr>
        <p:sp>
          <p:nvSpPr>
            <p:cNvPr id="25666" name="Line 142"/>
            <p:cNvSpPr>
              <a:spLocks noChangeShapeType="1"/>
            </p:cNvSpPr>
            <p:nvPr/>
          </p:nvSpPr>
          <p:spPr bwMode="auto">
            <a:xfrm>
              <a:off x="3840" y="3552"/>
              <a:ext cx="495" cy="0"/>
            </a:xfrm>
            <a:prstGeom prst="line">
              <a:avLst/>
            </a:prstGeom>
            <a:noFill/>
            <a:ln w="19050">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67" name="Line 143"/>
            <p:cNvSpPr>
              <a:spLocks noChangeShapeType="1"/>
            </p:cNvSpPr>
            <p:nvPr/>
          </p:nvSpPr>
          <p:spPr bwMode="auto">
            <a:xfrm>
              <a:off x="2895" y="3552"/>
              <a:ext cx="465" cy="0"/>
            </a:xfrm>
            <a:prstGeom prst="line">
              <a:avLst/>
            </a:prstGeom>
            <a:noFill/>
            <a:ln w="19050">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68" name="Line 144"/>
            <p:cNvSpPr>
              <a:spLocks noChangeShapeType="1"/>
            </p:cNvSpPr>
            <p:nvPr/>
          </p:nvSpPr>
          <p:spPr bwMode="auto">
            <a:xfrm>
              <a:off x="3362" y="3264"/>
              <a:ext cx="480" cy="0"/>
            </a:xfrm>
            <a:prstGeom prst="line">
              <a:avLst/>
            </a:prstGeom>
            <a:noFill/>
            <a:ln w="19050">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69" name="Line 145"/>
            <p:cNvSpPr>
              <a:spLocks noChangeShapeType="1"/>
            </p:cNvSpPr>
            <p:nvPr/>
          </p:nvSpPr>
          <p:spPr bwMode="auto">
            <a:xfrm rot="16200000" flipH="1">
              <a:off x="3698" y="3408"/>
              <a:ext cx="288"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0" name="Line 146"/>
            <p:cNvSpPr>
              <a:spLocks noChangeShapeType="1"/>
            </p:cNvSpPr>
            <p:nvPr/>
          </p:nvSpPr>
          <p:spPr bwMode="auto">
            <a:xfrm rot="5400000">
              <a:off x="3219" y="3407"/>
              <a:ext cx="288" cy="1"/>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1" name="Line 147"/>
            <p:cNvSpPr>
              <a:spLocks noChangeShapeType="1"/>
            </p:cNvSpPr>
            <p:nvPr/>
          </p:nvSpPr>
          <p:spPr bwMode="auto">
            <a:xfrm rot="16200000" flipH="1">
              <a:off x="3072" y="3552"/>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2" name="Line 148"/>
            <p:cNvSpPr>
              <a:spLocks noChangeShapeType="1"/>
            </p:cNvSpPr>
            <p:nvPr/>
          </p:nvSpPr>
          <p:spPr bwMode="auto">
            <a:xfrm>
              <a:off x="3362" y="3264"/>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3" name="Line 149"/>
            <p:cNvSpPr>
              <a:spLocks noChangeShapeType="1"/>
            </p:cNvSpPr>
            <p:nvPr/>
          </p:nvSpPr>
          <p:spPr bwMode="auto">
            <a:xfrm rot="5400000">
              <a:off x="3794" y="369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4" name="Line 150"/>
            <p:cNvSpPr>
              <a:spLocks noChangeShapeType="1"/>
            </p:cNvSpPr>
            <p:nvPr/>
          </p:nvSpPr>
          <p:spPr bwMode="auto">
            <a:xfrm>
              <a:off x="3458" y="3552"/>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5" name="Line 151"/>
            <p:cNvSpPr>
              <a:spLocks noChangeShapeType="1"/>
            </p:cNvSpPr>
            <p:nvPr/>
          </p:nvSpPr>
          <p:spPr bwMode="auto">
            <a:xfrm rot="5400000">
              <a:off x="3313" y="3407"/>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6" name="Line 152"/>
            <p:cNvSpPr>
              <a:spLocks noChangeShapeType="1"/>
            </p:cNvSpPr>
            <p:nvPr/>
          </p:nvSpPr>
          <p:spPr bwMode="auto">
            <a:xfrm>
              <a:off x="3842" y="3840"/>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7" name="Line 153"/>
            <p:cNvSpPr>
              <a:spLocks noChangeShapeType="1"/>
            </p:cNvSpPr>
            <p:nvPr/>
          </p:nvSpPr>
          <p:spPr bwMode="auto">
            <a:xfrm flipH="1">
              <a:off x="3746" y="3264"/>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8" name="Line 154"/>
            <p:cNvSpPr>
              <a:spLocks noChangeShapeType="1"/>
            </p:cNvSpPr>
            <p:nvPr/>
          </p:nvSpPr>
          <p:spPr bwMode="auto">
            <a:xfrm rot="5400000">
              <a:off x="3120" y="369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79" name="Line 155"/>
            <p:cNvSpPr>
              <a:spLocks noChangeShapeType="1"/>
            </p:cNvSpPr>
            <p:nvPr/>
          </p:nvSpPr>
          <p:spPr bwMode="auto">
            <a:xfrm rot="16200000" flipH="1">
              <a:off x="3603" y="3407"/>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80" name="Line 156"/>
            <p:cNvSpPr>
              <a:spLocks noChangeShapeType="1"/>
            </p:cNvSpPr>
            <p:nvPr/>
          </p:nvSpPr>
          <p:spPr bwMode="auto">
            <a:xfrm flipH="1">
              <a:off x="3266" y="3840"/>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81" name="Line 157"/>
            <p:cNvSpPr>
              <a:spLocks noChangeShapeType="1"/>
            </p:cNvSpPr>
            <p:nvPr/>
          </p:nvSpPr>
          <p:spPr bwMode="auto">
            <a:xfrm rot="16200000" flipH="1">
              <a:off x="3552" y="3552"/>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5682" name="Object 158"/>
            <p:cNvGraphicFramePr>
              <a:graphicFrameLocks noChangeAspect="1"/>
            </p:cNvGraphicFramePr>
            <p:nvPr/>
          </p:nvGraphicFramePr>
          <p:xfrm>
            <a:off x="4287" y="3600"/>
            <a:ext cx="157" cy="192"/>
          </p:xfrm>
          <a:graphic>
            <a:graphicData uri="http://schemas.openxmlformats.org/presentationml/2006/ole">
              <mc:AlternateContent xmlns:mc="http://schemas.openxmlformats.org/markup-compatibility/2006">
                <mc:Choice xmlns:v="urn:schemas-microsoft-com:vml" Requires="v">
                  <p:oleObj spid="_x0000_s26296" name="Equation" r:id="rId11" imgW="114201" imgH="139579" progId="Equation.3">
                    <p:embed/>
                  </p:oleObj>
                </mc:Choice>
                <mc:Fallback>
                  <p:oleObj name="Equation" r:id="rId11" imgW="114201" imgH="139579" progId="Equation.3">
                    <p:embed/>
                    <p:pic>
                      <p:nvPicPr>
                        <p:cNvPr id="0" name="Object 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 y="3600"/>
                          <a:ext cx="15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83" name="Line 159"/>
            <p:cNvSpPr>
              <a:spLocks noChangeShapeType="1"/>
            </p:cNvSpPr>
            <p:nvPr/>
          </p:nvSpPr>
          <p:spPr bwMode="auto">
            <a:xfrm>
              <a:off x="2880" y="3552"/>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84" name="Line 160"/>
            <p:cNvSpPr>
              <a:spLocks noChangeShapeType="1"/>
            </p:cNvSpPr>
            <p:nvPr/>
          </p:nvSpPr>
          <p:spPr bwMode="auto">
            <a:xfrm>
              <a:off x="3936" y="3552"/>
              <a:ext cx="44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621" name="Text Box 161"/>
          <p:cNvSpPr txBox="1">
            <a:spLocks noChangeArrowheads="1"/>
          </p:cNvSpPr>
          <p:nvPr/>
        </p:nvSpPr>
        <p:spPr bwMode="auto">
          <a:xfrm>
            <a:off x="1447800" y="304800"/>
            <a:ext cx="3005182"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2400" dirty="0" smtClean="0">
                <a:latin typeface="Times New Roman" pitchFamily="18" charset="0"/>
              </a:rPr>
              <a:t>Horizontal Differences</a:t>
            </a:r>
            <a:endParaRPr lang="en-US" altLang="en-US" sz="2400" dirty="0">
              <a:latin typeface="Times New Roman" pitchFamily="18" charset="0"/>
            </a:endParaRPr>
          </a:p>
        </p:txBody>
      </p:sp>
      <p:grpSp>
        <p:nvGrpSpPr>
          <p:cNvPr id="2" name="Group 1"/>
          <p:cNvGrpSpPr/>
          <p:nvPr/>
        </p:nvGrpSpPr>
        <p:grpSpPr>
          <a:xfrm>
            <a:off x="7800974" y="1051721"/>
            <a:ext cx="838200" cy="1238249"/>
            <a:chOff x="7772400" y="1123951"/>
            <a:chExt cx="838200" cy="1238249"/>
          </a:xfrm>
        </p:grpSpPr>
        <p:sp>
          <p:nvSpPr>
            <p:cNvPr id="25656" name="Rectangle 163"/>
            <p:cNvSpPr>
              <a:spLocks noChangeArrowheads="1"/>
            </p:cNvSpPr>
            <p:nvPr/>
          </p:nvSpPr>
          <p:spPr bwMode="auto">
            <a:xfrm>
              <a:off x="7772400" y="1143000"/>
              <a:ext cx="838200" cy="1219200"/>
            </a:xfrm>
            <a:prstGeom prst="rect">
              <a:avLst/>
            </a:prstGeom>
            <a:solidFill>
              <a:srgbClr val="EAEAEA"/>
            </a:solidFill>
            <a:ln w="9525">
              <a:solidFill>
                <a:schemeClr val="bg2"/>
              </a:solidFill>
              <a:miter lim="800000"/>
              <a:headEnd/>
              <a:tailEnd/>
            </a:ln>
            <a:effectLst>
              <a:outerShdw blurRad="50800" dist="50800" dir="2700000" algn="tl" rotWithShape="0">
                <a:prstClr val="black">
                  <a:alpha val="40000"/>
                </a:prstClr>
              </a:outerShdw>
            </a:effec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5657" name="Group 164"/>
            <p:cNvGrpSpPr>
              <a:grpSpLocks/>
            </p:cNvGrpSpPr>
            <p:nvPr/>
          </p:nvGrpSpPr>
          <p:grpSpPr bwMode="auto">
            <a:xfrm>
              <a:off x="7924800" y="1123951"/>
              <a:ext cx="661988" cy="1219200"/>
              <a:chOff x="4944" y="672"/>
              <a:chExt cx="417" cy="768"/>
            </a:xfrm>
          </p:grpSpPr>
          <p:grpSp>
            <p:nvGrpSpPr>
              <p:cNvPr id="25658" name="Group 165"/>
              <p:cNvGrpSpPr>
                <a:grpSpLocks/>
              </p:cNvGrpSpPr>
              <p:nvPr/>
            </p:nvGrpSpPr>
            <p:grpSpPr bwMode="auto">
              <a:xfrm>
                <a:off x="4944" y="720"/>
                <a:ext cx="96" cy="672"/>
                <a:chOff x="4032" y="1536"/>
                <a:chExt cx="96" cy="672"/>
              </a:xfrm>
            </p:grpSpPr>
            <p:sp>
              <p:nvSpPr>
                <p:cNvPr id="25663" name="Rectangle 166"/>
                <p:cNvSpPr>
                  <a:spLocks noChangeArrowheads="1"/>
                </p:cNvSpPr>
                <p:nvPr/>
              </p:nvSpPr>
              <p:spPr bwMode="auto">
                <a:xfrm>
                  <a:off x="4032" y="1536"/>
                  <a:ext cx="96" cy="96"/>
                </a:xfrm>
                <a:prstGeom prst="rect">
                  <a:avLst/>
                </a:prstGeom>
                <a:solidFill>
                  <a:schemeClr val="bg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664" name="Rectangle 167"/>
                <p:cNvSpPr>
                  <a:spLocks noChangeArrowheads="1"/>
                </p:cNvSpPr>
                <p:nvPr/>
              </p:nvSpPr>
              <p:spPr bwMode="auto">
                <a:xfrm>
                  <a:off x="4032" y="1824"/>
                  <a:ext cx="96" cy="96"/>
                </a:xfrm>
                <a:prstGeom prst="rect">
                  <a:avLst/>
                </a:prstGeom>
                <a:solidFill>
                  <a:srgbClr val="808080"/>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665" name="Rectangle 168"/>
                <p:cNvSpPr>
                  <a:spLocks noChangeArrowheads="1"/>
                </p:cNvSpPr>
                <p:nvPr/>
              </p:nvSpPr>
              <p:spPr bwMode="auto">
                <a:xfrm>
                  <a:off x="4032" y="2112"/>
                  <a:ext cx="96" cy="96"/>
                </a:xfrm>
                <a:prstGeom prst="rect">
                  <a:avLst/>
                </a:prstGeom>
                <a:solidFill>
                  <a:schemeClr val="tx2"/>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grpSp>
            <p:nvGrpSpPr>
              <p:cNvPr id="25659" name="Group 169"/>
              <p:cNvGrpSpPr>
                <a:grpSpLocks/>
              </p:cNvGrpSpPr>
              <p:nvPr/>
            </p:nvGrpSpPr>
            <p:grpSpPr bwMode="auto">
              <a:xfrm>
                <a:off x="5040" y="672"/>
                <a:ext cx="321" cy="768"/>
                <a:chOff x="5055" y="672"/>
                <a:chExt cx="321" cy="768"/>
              </a:xfrm>
            </p:grpSpPr>
            <p:sp>
              <p:nvSpPr>
                <p:cNvPr id="25660" name="Text Box 170"/>
                <p:cNvSpPr txBox="1">
                  <a:spLocks noChangeArrowheads="1"/>
                </p:cNvSpPr>
                <p:nvPr/>
              </p:nvSpPr>
              <p:spPr bwMode="auto">
                <a:xfrm>
                  <a:off x="5073" y="672"/>
                  <a:ext cx="28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400">
                      <a:latin typeface="Times New Roman" pitchFamily="18" charset="0"/>
                    </a:rPr>
                    <a:t>255</a:t>
                  </a:r>
                </a:p>
              </p:txBody>
            </p:sp>
            <p:sp>
              <p:nvSpPr>
                <p:cNvPr id="25661" name="Text Box 171"/>
                <p:cNvSpPr txBox="1">
                  <a:spLocks noChangeArrowheads="1"/>
                </p:cNvSpPr>
                <p:nvPr/>
              </p:nvSpPr>
              <p:spPr bwMode="auto">
                <a:xfrm>
                  <a:off x="5129" y="960"/>
                  <a:ext cx="172"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400">
                      <a:latin typeface="Times New Roman" pitchFamily="18" charset="0"/>
                    </a:rPr>
                    <a:t>0</a:t>
                  </a:r>
                </a:p>
              </p:txBody>
            </p:sp>
            <p:sp>
              <p:nvSpPr>
                <p:cNvPr id="25662" name="Text Box 172"/>
                <p:cNvSpPr txBox="1">
                  <a:spLocks noChangeArrowheads="1"/>
                </p:cNvSpPr>
                <p:nvPr/>
              </p:nvSpPr>
              <p:spPr bwMode="auto">
                <a:xfrm>
                  <a:off x="5055" y="1248"/>
                  <a:ext cx="321"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r>
                    <a:rPr lang="en-US" altLang="en-US" sz="1400">
                      <a:latin typeface="Times New Roman" pitchFamily="18" charset="0"/>
                    </a:rPr>
                    <a:t>-255</a:t>
                  </a:r>
                </a:p>
              </p:txBody>
            </p:sp>
          </p:grpSp>
        </p:grpSp>
      </p:grpSp>
      <p:grpSp>
        <p:nvGrpSpPr>
          <p:cNvPr id="25623" name="Group 173"/>
          <p:cNvGrpSpPr>
            <a:grpSpLocks/>
          </p:cNvGrpSpPr>
          <p:nvPr/>
        </p:nvGrpSpPr>
        <p:grpSpPr bwMode="auto">
          <a:xfrm>
            <a:off x="1828800" y="5181600"/>
            <a:ext cx="2590800" cy="762000"/>
            <a:chOff x="1152" y="3264"/>
            <a:chExt cx="1632" cy="480"/>
          </a:xfrm>
        </p:grpSpPr>
        <p:graphicFrame>
          <p:nvGraphicFramePr>
            <p:cNvPr id="25624" name="Object 174"/>
            <p:cNvGraphicFramePr>
              <a:graphicFrameLocks noChangeAspect="1"/>
            </p:cNvGraphicFramePr>
            <p:nvPr/>
          </p:nvGraphicFramePr>
          <p:xfrm>
            <a:off x="1152" y="3360"/>
            <a:ext cx="177" cy="288"/>
          </p:xfrm>
          <a:graphic>
            <a:graphicData uri="http://schemas.openxmlformats.org/presentationml/2006/ole">
              <mc:AlternateContent xmlns:mc="http://schemas.openxmlformats.org/markup-compatibility/2006">
                <mc:Choice xmlns:v="urn:schemas-microsoft-com:vml" Requires="v">
                  <p:oleObj spid="_x0000_s26297" name="Equation" r:id="rId12" imgW="139700" imgH="228600" progId="Equation.3">
                    <p:embed/>
                  </p:oleObj>
                </mc:Choice>
                <mc:Fallback>
                  <p:oleObj name="Equation" r:id="rId12" imgW="139700" imgH="228600" progId="Equation.3">
                    <p:embed/>
                    <p:pic>
                      <p:nvPicPr>
                        <p:cNvPr id="0" name="Object 1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3360"/>
                          <a:ext cx="17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25" name="Group 175"/>
            <p:cNvGrpSpPr>
              <a:grpSpLocks/>
            </p:cNvGrpSpPr>
            <p:nvPr/>
          </p:nvGrpSpPr>
          <p:grpSpPr bwMode="auto">
            <a:xfrm>
              <a:off x="1344" y="3264"/>
              <a:ext cx="1440" cy="480"/>
              <a:chOff x="1344" y="3264"/>
              <a:chExt cx="1440" cy="480"/>
            </a:xfrm>
          </p:grpSpPr>
          <p:grpSp>
            <p:nvGrpSpPr>
              <p:cNvPr id="25626" name="Group 176"/>
              <p:cNvGrpSpPr>
                <a:grpSpLocks/>
              </p:cNvGrpSpPr>
              <p:nvPr/>
            </p:nvGrpSpPr>
            <p:grpSpPr bwMode="auto">
              <a:xfrm>
                <a:off x="1344" y="3264"/>
                <a:ext cx="1440" cy="480"/>
                <a:chOff x="768" y="816"/>
                <a:chExt cx="1440" cy="480"/>
              </a:xfrm>
            </p:grpSpPr>
            <p:sp>
              <p:nvSpPr>
                <p:cNvPr id="25654" name="Rectangle 177"/>
                <p:cNvSpPr>
                  <a:spLocks noChangeArrowheads="1"/>
                </p:cNvSpPr>
                <p:nvPr/>
              </p:nvSpPr>
              <p:spPr bwMode="auto">
                <a:xfrm>
                  <a:off x="768" y="816"/>
                  <a:ext cx="480"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655" name="Rectangle 178"/>
                <p:cNvSpPr>
                  <a:spLocks noChangeArrowheads="1"/>
                </p:cNvSpPr>
                <p:nvPr/>
              </p:nvSpPr>
              <p:spPr bwMode="auto">
                <a:xfrm>
                  <a:off x="1728" y="816"/>
                  <a:ext cx="480" cy="480"/>
                </a:xfrm>
                <a:prstGeom prst="rect">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sp>
            <p:nvSpPr>
              <p:cNvPr id="25627" name="Rectangle 179"/>
              <p:cNvSpPr>
                <a:spLocks noChangeArrowheads="1"/>
              </p:cNvSpPr>
              <p:nvPr/>
            </p:nvSpPr>
            <p:spPr bwMode="auto">
              <a:xfrm rot="10800000">
                <a:off x="1824" y="3264"/>
                <a:ext cx="480"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628" name="Rectangle 180"/>
              <p:cNvSpPr>
                <a:spLocks noChangeArrowheads="1"/>
              </p:cNvSpPr>
              <p:nvPr/>
            </p:nvSpPr>
            <p:spPr bwMode="auto">
              <a:xfrm rot="10800000">
                <a:off x="1920" y="3264"/>
                <a:ext cx="287" cy="480"/>
              </a:xfrm>
              <a:prstGeom prst="rect">
                <a:avLst/>
              </a:prstGeom>
              <a:solidFill>
                <a:srgbClr val="80808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629" name="Rectangle 181"/>
              <p:cNvSpPr>
                <a:spLocks noChangeArrowheads="1"/>
              </p:cNvSpPr>
              <p:nvPr/>
            </p:nvSpPr>
            <p:spPr bwMode="auto">
              <a:xfrm rot="10800000">
                <a:off x="1728" y="3264"/>
                <a:ext cx="96" cy="48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sp>
            <p:nvSpPr>
              <p:cNvPr id="25630" name="Rectangle 182"/>
              <p:cNvSpPr>
                <a:spLocks noChangeArrowheads="1"/>
              </p:cNvSpPr>
              <p:nvPr/>
            </p:nvSpPr>
            <p:spPr bwMode="auto">
              <a:xfrm rot="10800000">
                <a:off x="2304" y="3264"/>
                <a:ext cx="96" cy="48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endParaRPr lang="en-US" altLang="en-US"/>
              </a:p>
            </p:txBody>
          </p:sp>
          <p:grpSp>
            <p:nvGrpSpPr>
              <p:cNvPr id="25631" name="Group 183"/>
              <p:cNvGrpSpPr>
                <a:grpSpLocks/>
              </p:cNvGrpSpPr>
              <p:nvPr/>
            </p:nvGrpSpPr>
            <p:grpSpPr bwMode="auto">
              <a:xfrm>
                <a:off x="1344" y="3264"/>
                <a:ext cx="1440" cy="480"/>
                <a:chOff x="768" y="816"/>
                <a:chExt cx="1440" cy="480"/>
              </a:xfrm>
            </p:grpSpPr>
            <p:sp>
              <p:nvSpPr>
                <p:cNvPr id="25632" name="Line 184"/>
                <p:cNvSpPr>
                  <a:spLocks noChangeShapeType="1"/>
                </p:cNvSpPr>
                <p:nvPr/>
              </p:nvSpPr>
              <p:spPr bwMode="auto">
                <a:xfrm>
                  <a:off x="76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33" name="Line 185"/>
                <p:cNvSpPr>
                  <a:spLocks noChangeShapeType="1"/>
                </p:cNvSpPr>
                <p:nvPr/>
              </p:nvSpPr>
              <p:spPr bwMode="auto">
                <a:xfrm>
                  <a:off x="86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34" name="Line 186"/>
                <p:cNvSpPr>
                  <a:spLocks noChangeShapeType="1"/>
                </p:cNvSpPr>
                <p:nvPr/>
              </p:nvSpPr>
              <p:spPr bwMode="auto">
                <a:xfrm>
                  <a:off x="96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35" name="Line 187"/>
                <p:cNvSpPr>
                  <a:spLocks noChangeShapeType="1"/>
                </p:cNvSpPr>
                <p:nvPr/>
              </p:nvSpPr>
              <p:spPr bwMode="auto">
                <a:xfrm>
                  <a:off x="105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36" name="Line 188"/>
                <p:cNvSpPr>
                  <a:spLocks noChangeShapeType="1"/>
                </p:cNvSpPr>
                <p:nvPr/>
              </p:nvSpPr>
              <p:spPr bwMode="auto">
                <a:xfrm>
                  <a:off x="115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37" name="Line 189"/>
                <p:cNvSpPr>
                  <a:spLocks noChangeShapeType="1"/>
                </p:cNvSpPr>
                <p:nvPr/>
              </p:nvSpPr>
              <p:spPr bwMode="auto">
                <a:xfrm>
                  <a:off x="124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38" name="Line 190"/>
                <p:cNvSpPr>
                  <a:spLocks noChangeShapeType="1"/>
                </p:cNvSpPr>
                <p:nvPr/>
              </p:nvSpPr>
              <p:spPr bwMode="auto">
                <a:xfrm>
                  <a:off x="134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39" name="Line 191"/>
                <p:cNvSpPr>
                  <a:spLocks noChangeShapeType="1"/>
                </p:cNvSpPr>
                <p:nvPr/>
              </p:nvSpPr>
              <p:spPr bwMode="auto">
                <a:xfrm>
                  <a:off x="144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0" name="Line 192"/>
                <p:cNvSpPr>
                  <a:spLocks noChangeShapeType="1"/>
                </p:cNvSpPr>
                <p:nvPr/>
              </p:nvSpPr>
              <p:spPr bwMode="auto">
                <a:xfrm>
                  <a:off x="153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1" name="Line 193"/>
                <p:cNvSpPr>
                  <a:spLocks noChangeShapeType="1"/>
                </p:cNvSpPr>
                <p:nvPr/>
              </p:nvSpPr>
              <p:spPr bwMode="auto">
                <a:xfrm>
                  <a:off x="163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2" name="Line 194"/>
                <p:cNvSpPr>
                  <a:spLocks noChangeShapeType="1"/>
                </p:cNvSpPr>
                <p:nvPr/>
              </p:nvSpPr>
              <p:spPr bwMode="auto">
                <a:xfrm>
                  <a:off x="172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3" name="Line 195"/>
                <p:cNvSpPr>
                  <a:spLocks noChangeShapeType="1"/>
                </p:cNvSpPr>
                <p:nvPr/>
              </p:nvSpPr>
              <p:spPr bwMode="auto">
                <a:xfrm>
                  <a:off x="1824"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4" name="Line 196"/>
                <p:cNvSpPr>
                  <a:spLocks noChangeShapeType="1"/>
                </p:cNvSpPr>
                <p:nvPr/>
              </p:nvSpPr>
              <p:spPr bwMode="auto">
                <a:xfrm>
                  <a:off x="1920"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5" name="Line 197"/>
                <p:cNvSpPr>
                  <a:spLocks noChangeShapeType="1"/>
                </p:cNvSpPr>
                <p:nvPr/>
              </p:nvSpPr>
              <p:spPr bwMode="auto">
                <a:xfrm>
                  <a:off x="2016"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6" name="Line 198"/>
                <p:cNvSpPr>
                  <a:spLocks noChangeShapeType="1"/>
                </p:cNvSpPr>
                <p:nvPr/>
              </p:nvSpPr>
              <p:spPr bwMode="auto">
                <a:xfrm>
                  <a:off x="2112"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7" name="Line 199"/>
                <p:cNvSpPr>
                  <a:spLocks noChangeShapeType="1"/>
                </p:cNvSpPr>
                <p:nvPr/>
              </p:nvSpPr>
              <p:spPr bwMode="auto">
                <a:xfrm>
                  <a:off x="2208" y="816"/>
                  <a:ext cx="0" cy="48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8" name="Line 200"/>
                <p:cNvSpPr>
                  <a:spLocks noChangeShapeType="1"/>
                </p:cNvSpPr>
                <p:nvPr/>
              </p:nvSpPr>
              <p:spPr bwMode="auto">
                <a:xfrm flipH="1">
                  <a:off x="768" y="816"/>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49" name="Line 201"/>
                <p:cNvSpPr>
                  <a:spLocks noChangeShapeType="1"/>
                </p:cNvSpPr>
                <p:nvPr/>
              </p:nvSpPr>
              <p:spPr bwMode="auto">
                <a:xfrm flipH="1">
                  <a:off x="768" y="912"/>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50" name="Line 202"/>
                <p:cNvSpPr>
                  <a:spLocks noChangeShapeType="1"/>
                </p:cNvSpPr>
                <p:nvPr/>
              </p:nvSpPr>
              <p:spPr bwMode="auto">
                <a:xfrm flipH="1">
                  <a:off x="768" y="1008"/>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51" name="Line 203"/>
                <p:cNvSpPr>
                  <a:spLocks noChangeShapeType="1"/>
                </p:cNvSpPr>
                <p:nvPr/>
              </p:nvSpPr>
              <p:spPr bwMode="auto">
                <a:xfrm flipH="1">
                  <a:off x="768" y="1104"/>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52" name="Line 204"/>
                <p:cNvSpPr>
                  <a:spLocks noChangeShapeType="1"/>
                </p:cNvSpPr>
                <p:nvPr/>
              </p:nvSpPr>
              <p:spPr bwMode="auto">
                <a:xfrm flipH="1">
                  <a:off x="768" y="1200"/>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53" name="Line 205"/>
                <p:cNvSpPr>
                  <a:spLocks noChangeShapeType="1"/>
                </p:cNvSpPr>
                <p:nvPr/>
              </p:nvSpPr>
              <p:spPr bwMode="auto">
                <a:xfrm flipH="1">
                  <a:off x="768" y="1296"/>
                  <a:ext cx="144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aphicFrame>
        <p:nvGraphicFramePr>
          <p:cNvPr id="3" name="Object 2"/>
          <p:cNvGraphicFramePr>
            <a:graphicFrameLocks noChangeAspect="1"/>
          </p:cNvGraphicFramePr>
          <p:nvPr>
            <p:extLst>
              <p:ext uri="{D42A27DB-BD31-4B8C-83A1-F6EECF244321}">
                <p14:modId xmlns:p14="http://schemas.microsoft.com/office/powerpoint/2010/main" val="1327352923"/>
              </p:ext>
            </p:extLst>
          </p:nvPr>
        </p:nvGraphicFramePr>
        <p:xfrm>
          <a:off x="6559154" y="1200452"/>
          <a:ext cx="685800" cy="380700"/>
        </p:xfrm>
        <a:graphic>
          <a:graphicData uri="http://schemas.openxmlformats.org/presentationml/2006/ole">
            <mc:AlternateContent xmlns:mc="http://schemas.openxmlformats.org/markup-compatibility/2006">
              <mc:Choice xmlns:v="urn:schemas-microsoft-com:vml" Requires="v">
                <p:oleObj spid="_x0000_s26298" name="Equation" r:id="rId13" imgW="457200" imgH="253800" progId="Equation.DSMT4">
                  <p:embed/>
                </p:oleObj>
              </mc:Choice>
              <mc:Fallback>
                <p:oleObj name="Equation" r:id="rId13" imgW="457200" imgH="253800" progId="Equation.DSMT4">
                  <p:embed/>
                  <p:pic>
                    <p:nvPicPr>
                      <p:cNvPr id="0" name=""/>
                      <p:cNvPicPr/>
                      <p:nvPr/>
                    </p:nvPicPr>
                    <p:blipFill>
                      <a:blip r:embed="rId14"/>
                      <a:stretch>
                        <a:fillRect/>
                      </a:stretch>
                    </p:blipFill>
                    <p:spPr>
                      <a:xfrm>
                        <a:off x="6559154" y="1200452"/>
                        <a:ext cx="685800" cy="380700"/>
                      </a:xfrm>
                      <a:prstGeom prst="rect">
                        <a:avLst/>
                      </a:prstGeom>
                    </p:spPr>
                  </p:pic>
                </p:oleObj>
              </mc:Fallback>
            </mc:AlternateContent>
          </a:graphicData>
        </a:graphic>
      </p:graphicFrame>
      <p:graphicFrame>
        <p:nvGraphicFramePr>
          <p:cNvPr id="211" name="Object 210"/>
          <p:cNvGraphicFramePr>
            <a:graphicFrameLocks noChangeAspect="1"/>
          </p:cNvGraphicFramePr>
          <p:nvPr>
            <p:extLst>
              <p:ext uri="{D42A27DB-BD31-4B8C-83A1-F6EECF244321}">
                <p14:modId xmlns:p14="http://schemas.microsoft.com/office/powerpoint/2010/main" val="4241991422"/>
              </p:ext>
            </p:extLst>
          </p:nvPr>
        </p:nvGraphicFramePr>
        <p:xfrm>
          <a:off x="6556375" y="3790158"/>
          <a:ext cx="1790700" cy="379413"/>
        </p:xfrm>
        <a:graphic>
          <a:graphicData uri="http://schemas.openxmlformats.org/presentationml/2006/ole">
            <mc:AlternateContent xmlns:mc="http://schemas.openxmlformats.org/markup-compatibility/2006">
              <mc:Choice xmlns:v="urn:schemas-microsoft-com:vml" Requires="v">
                <p:oleObj spid="_x0000_s26299" name="Equation" r:id="rId15" imgW="1193760" imgH="253800" progId="Equation.DSMT4">
                  <p:embed/>
                </p:oleObj>
              </mc:Choice>
              <mc:Fallback>
                <p:oleObj name="Equation" r:id="rId15" imgW="1193760" imgH="253800" progId="Equation.DSMT4">
                  <p:embed/>
                  <p:pic>
                    <p:nvPicPr>
                      <p:cNvPr id="0" name=""/>
                      <p:cNvPicPr/>
                      <p:nvPr/>
                    </p:nvPicPr>
                    <p:blipFill>
                      <a:blip r:embed="rId16"/>
                      <a:stretch>
                        <a:fillRect/>
                      </a:stretch>
                    </p:blipFill>
                    <p:spPr>
                      <a:xfrm>
                        <a:off x="6556375" y="3790158"/>
                        <a:ext cx="1790700" cy="379413"/>
                      </a:xfrm>
                      <a:prstGeom prst="rect">
                        <a:avLst/>
                      </a:prstGeom>
                    </p:spPr>
                  </p:pic>
                </p:oleObj>
              </mc:Fallback>
            </mc:AlternateContent>
          </a:graphicData>
        </a:graphic>
      </p:graphicFrame>
      <p:graphicFrame>
        <p:nvGraphicFramePr>
          <p:cNvPr id="212" name="Object 211"/>
          <p:cNvGraphicFramePr>
            <a:graphicFrameLocks noChangeAspect="1"/>
          </p:cNvGraphicFramePr>
          <p:nvPr>
            <p:extLst>
              <p:ext uri="{D42A27DB-BD31-4B8C-83A1-F6EECF244321}">
                <p14:modId xmlns:p14="http://schemas.microsoft.com/office/powerpoint/2010/main" val="1609269001"/>
              </p:ext>
            </p:extLst>
          </p:nvPr>
        </p:nvGraphicFramePr>
        <p:xfrm>
          <a:off x="6553199" y="2494758"/>
          <a:ext cx="1790700" cy="379413"/>
        </p:xfrm>
        <a:graphic>
          <a:graphicData uri="http://schemas.openxmlformats.org/presentationml/2006/ole">
            <mc:AlternateContent xmlns:mc="http://schemas.openxmlformats.org/markup-compatibility/2006">
              <mc:Choice xmlns:v="urn:schemas-microsoft-com:vml" Requires="v">
                <p:oleObj spid="_x0000_s26300" name="Equation" r:id="rId17" imgW="1193760" imgH="253800" progId="Equation.DSMT4">
                  <p:embed/>
                </p:oleObj>
              </mc:Choice>
              <mc:Fallback>
                <p:oleObj name="Equation" r:id="rId17" imgW="1193760" imgH="253800" progId="Equation.DSMT4">
                  <p:embed/>
                  <p:pic>
                    <p:nvPicPr>
                      <p:cNvPr id="0" name=""/>
                      <p:cNvPicPr/>
                      <p:nvPr/>
                    </p:nvPicPr>
                    <p:blipFill>
                      <a:blip r:embed="rId18"/>
                      <a:stretch>
                        <a:fillRect/>
                      </a:stretch>
                    </p:blipFill>
                    <p:spPr>
                      <a:xfrm>
                        <a:off x="6553199" y="2494758"/>
                        <a:ext cx="1790700" cy="379413"/>
                      </a:xfrm>
                      <a:prstGeom prst="rect">
                        <a:avLst/>
                      </a:prstGeom>
                    </p:spPr>
                  </p:pic>
                </p:oleObj>
              </mc:Fallback>
            </mc:AlternateContent>
          </a:graphicData>
        </a:graphic>
      </p:graphicFrame>
      <p:graphicFrame>
        <p:nvGraphicFramePr>
          <p:cNvPr id="213" name="Object 212"/>
          <p:cNvGraphicFramePr>
            <a:graphicFrameLocks noChangeAspect="1"/>
          </p:cNvGraphicFramePr>
          <p:nvPr>
            <p:extLst>
              <p:ext uri="{D42A27DB-BD31-4B8C-83A1-F6EECF244321}">
                <p14:modId xmlns:p14="http://schemas.microsoft.com/office/powerpoint/2010/main" val="386537226"/>
              </p:ext>
            </p:extLst>
          </p:nvPr>
        </p:nvGraphicFramePr>
        <p:xfrm>
          <a:off x="6438900" y="5084761"/>
          <a:ext cx="1866900" cy="720725"/>
        </p:xfrm>
        <a:graphic>
          <a:graphicData uri="http://schemas.openxmlformats.org/presentationml/2006/ole">
            <mc:AlternateContent xmlns:mc="http://schemas.openxmlformats.org/markup-compatibility/2006">
              <mc:Choice xmlns:v="urn:schemas-microsoft-com:vml" Requires="v">
                <p:oleObj spid="_x0000_s26301" name="Equation" r:id="rId19" imgW="1244520" imgH="482400" progId="Equation.DSMT4">
                  <p:embed/>
                </p:oleObj>
              </mc:Choice>
              <mc:Fallback>
                <p:oleObj name="Equation" r:id="rId19" imgW="1244520" imgH="482400" progId="Equation.DSMT4">
                  <p:embed/>
                  <p:pic>
                    <p:nvPicPr>
                      <p:cNvPr id="0" name=""/>
                      <p:cNvPicPr/>
                      <p:nvPr/>
                    </p:nvPicPr>
                    <p:blipFill>
                      <a:blip r:embed="rId20"/>
                      <a:stretch>
                        <a:fillRect/>
                      </a:stretch>
                    </p:blipFill>
                    <p:spPr>
                      <a:xfrm>
                        <a:off x="6438900" y="5084761"/>
                        <a:ext cx="1866900" cy="720725"/>
                      </a:xfrm>
                      <a:prstGeom prst="rect">
                        <a:avLst/>
                      </a:prstGeom>
                    </p:spPr>
                  </p:pic>
                </p:oleObj>
              </mc:Fallback>
            </mc:AlternateContent>
          </a:graphicData>
        </a:graphic>
      </p:graphicFrame>
      <p:sp>
        <p:nvSpPr>
          <p:cNvPr id="6" name="Date Placeholder 5"/>
          <p:cNvSpPr>
            <a:spLocks noGrp="1"/>
          </p:cNvSpPr>
          <p:nvPr>
            <p:ph type="dt" sz="half" idx="2"/>
          </p:nvPr>
        </p:nvSpPr>
        <p:spPr/>
        <p:txBody>
          <a:bodyPr/>
          <a:lstStyle/>
          <a:p>
            <a:pPr>
              <a:defRPr/>
            </a:pPr>
            <a:r>
              <a:rPr lang="en-US" smtClean="0"/>
              <a:t>20 October 2016</a:t>
            </a:r>
            <a:endParaRPr lang="en-US" dirty="0"/>
          </a:p>
        </p:txBody>
      </p:sp>
      <p:sp>
        <p:nvSpPr>
          <p:cNvPr id="7" name="Footer Placeholder 6"/>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31" cy="4571972"/>
          </a:xfrm>
          <a:prstGeom prst="rect">
            <a:avLst/>
          </a:prstGeom>
        </p:spPr>
      </p:pic>
      <p:sp>
        <p:nvSpPr>
          <p:cNvPr id="2" name="Title 1"/>
          <p:cNvSpPr>
            <a:spLocks noGrp="1"/>
          </p:cNvSpPr>
          <p:nvPr>
            <p:ph type="title"/>
          </p:nvPr>
        </p:nvSpPr>
        <p:spPr>
          <a:xfrm>
            <a:off x="381000" y="914400"/>
            <a:ext cx="8382000" cy="723900"/>
          </a:xfrm>
        </p:spPr>
        <p:txBody>
          <a:bodyPr/>
          <a:lstStyle/>
          <a:p>
            <a:pPr algn="ctr"/>
            <a:r>
              <a:rPr lang="en-US" sz="3200" dirty="0"/>
              <a:t>Sharpening above a Specific </a:t>
            </a:r>
            <a:r>
              <a:rPr lang="en-US" sz="3200" dirty="0" smtClean="0"/>
              <a:t>Scale</a:t>
            </a:r>
            <a:endParaRPr lang="en-US" sz="28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70</a:t>
            </a:fld>
            <a:endParaRPr lang="en-US" dirty="0"/>
          </a:p>
        </p:txBody>
      </p:sp>
      <p:sp>
        <p:nvSpPr>
          <p:cNvPr id="7" name="Text Box 6"/>
          <p:cNvSpPr txBox="1">
            <a:spLocks noChangeArrowheads="1"/>
          </p:cNvSpPr>
          <p:nvPr/>
        </p:nvSpPr>
        <p:spPr bwMode="auto">
          <a:xfrm>
            <a:off x="1284287" y="273050"/>
            <a:ext cx="1763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0</a:t>
            </a:r>
            <a:r>
              <a:rPr lang="en-US" altLang="en-US" sz="2400" dirty="0" smtClean="0">
                <a:latin typeface="Symbol" panose="05050102010706020507" pitchFamily="18" charset="2"/>
              </a:rPr>
              <a:t> </a:t>
            </a:r>
            <a:r>
              <a:rPr lang="en-US" altLang="en-US" sz="2400" dirty="0">
                <a:latin typeface="Symbol" panose="05050102010706020507" pitchFamily="18" charset="2"/>
              </a:rPr>
              <a:t>= </a:t>
            </a:r>
            <a:r>
              <a:rPr lang="en-US" altLang="en-US" sz="2400" dirty="0" smtClean="0">
                <a:latin typeface="Symbol" panose="05050102010706020507" pitchFamily="18" charset="2"/>
              </a:rPr>
              <a:t>1, </a:t>
            </a:r>
            <a:r>
              <a:rPr lang="en-US" altLang="en-US" sz="2400" dirty="0" smtClean="0">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34554112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2" name="Title 1"/>
          <p:cNvSpPr>
            <a:spLocks noGrp="1"/>
          </p:cNvSpPr>
          <p:nvPr>
            <p:ph type="title"/>
          </p:nvPr>
        </p:nvSpPr>
        <p:spPr>
          <a:xfrm>
            <a:off x="381000" y="914400"/>
            <a:ext cx="8382000" cy="723900"/>
          </a:xfrm>
        </p:spPr>
        <p:txBody>
          <a:bodyPr/>
          <a:lstStyle/>
          <a:p>
            <a:pPr algn="ctr"/>
            <a:r>
              <a:rPr lang="en-US" sz="3200" dirty="0"/>
              <a:t>Sharpening above a Specific </a:t>
            </a:r>
            <a:r>
              <a:rPr lang="en-US" sz="3200" dirty="0" smtClean="0"/>
              <a:t>Scale</a:t>
            </a:r>
            <a:endParaRPr lang="en-US" sz="32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71</a:t>
            </a:fld>
            <a:endParaRPr lang="en-US" dirty="0"/>
          </a:p>
        </p:txBody>
      </p:sp>
      <p:sp>
        <p:nvSpPr>
          <p:cNvPr id="8" name="Text Box 6"/>
          <p:cNvSpPr txBox="1">
            <a:spLocks noChangeArrowheads="1"/>
          </p:cNvSpPr>
          <p:nvPr/>
        </p:nvSpPr>
        <p:spPr bwMode="auto">
          <a:xfrm>
            <a:off x="1284287" y="273050"/>
            <a:ext cx="1992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pPr lvl="0"/>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a:t>
            </a:r>
            <a:r>
              <a:rPr lang="en-US" altLang="en-US" sz="2400" dirty="0" smtClean="0">
                <a:latin typeface="Symbol" panose="05050102010706020507" pitchFamily="18" charset="2"/>
              </a:rPr>
              <a:t>2</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a:t>
            </a:r>
            <a:r>
              <a:rPr lang="en-US" altLang="en-US" sz="2400" dirty="0" smtClean="0">
                <a:solidFill>
                  <a:srgbClr val="000000"/>
                </a:solidFill>
                <a:latin typeface="Symbol" panose="05050102010706020507" pitchFamily="18" charset="2"/>
                <a:sym typeface="Symbol" panose="05050102010706020507" pitchFamily="18" charset="2"/>
              </a:rPr>
              <a:t>1</a:t>
            </a:r>
            <a:endParaRPr lang="en-US" altLang="en-US" sz="2400" dirty="0">
              <a:solidFill>
                <a:srgbClr val="000000"/>
              </a:solidFill>
              <a:latin typeface="Symbol" panose="05050102010706020507" pitchFamily="18" charset="2"/>
            </a:endParaRPr>
          </a:p>
        </p:txBody>
      </p:sp>
    </p:spTree>
    <p:extLst>
      <p:ext uri="{BB962C8B-B14F-4D97-AF65-F5344CB8AC3E}">
        <p14:creationId xmlns:p14="http://schemas.microsoft.com/office/powerpoint/2010/main" val="7557648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2" name="Title 1"/>
          <p:cNvSpPr>
            <a:spLocks noGrp="1"/>
          </p:cNvSpPr>
          <p:nvPr>
            <p:ph type="title"/>
          </p:nvPr>
        </p:nvSpPr>
        <p:spPr/>
        <p:txBody>
          <a:bodyPr/>
          <a:lstStyle/>
          <a:p>
            <a:pPr algn="ctr"/>
            <a:r>
              <a:rPr lang="en-US" sz="3200" dirty="0"/>
              <a:t>Sharpening above a Specific </a:t>
            </a:r>
            <a:r>
              <a:rPr lang="en-US" sz="3200" dirty="0" smtClean="0"/>
              <a:t>Scale</a:t>
            </a:r>
            <a:endParaRPr lang="en-US" sz="28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72</a:t>
            </a:fld>
            <a:endParaRPr lang="en-US" dirty="0"/>
          </a:p>
        </p:txBody>
      </p:sp>
      <p:sp>
        <p:nvSpPr>
          <p:cNvPr id="8" name="Text Box 6"/>
          <p:cNvSpPr txBox="1">
            <a:spLocks noChangeArrowheads="1"/>
          </p:cNvSpPr>
          <p:nvPr/>
        </p:nvSpPr>
        <p:spPr bwMode="auto">
          <a:xfrm>
            <a:off x="1284287" y="273050"/>
            <a:ext cx="2601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pPr lvl="0"/>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a:t>
            </a:r>
            <a:r>
              <a:rPr lang="en-US" altLang="en-US" sz="2400" dirty="0" smtClean="0">
                <a:latin typeface="Symbol" panose="05050102010706020507" pitchFamily="18" charset="2"/>
              </a:rPr>
              <a:t>4</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a:t>
            </a:r>
            <a:r>
              <a:rPr lang="en-US" altLang="en-US" sz="2400" dirty="0" smtClean="0">
                <a:solidFill>
                  <a:srgbClr val="000000"/>
                </a:solidFill>
                <a:latin typeface="Symbol" panose="05050102010706020507" pitchFamily="18" charset="2"/>
                <a:sym typeface="Symbol" panose="05050102010706020507" pitchFamily="18" charset="2"/>
              </a:rPr>
              <a:t>1</a:t>
            </a:r>
            <a:endParaRPr lang="en-US" altLang="en-US" sz="2400" dirty="0">
              <a:solidFill>
                <a:srgbClr val="000000"/>
              </a:solidFill>
              <a:latin typeface="Symbol" panose="05050102010706020507" pitchFamily="18" charset="2"/>
            </a:endParaRPr>
          </a:p>
        </p:txBody>
      </p:sp>
    </p:spTree>
    <p:extLst>
      <p:ext uri="{BB962C8B-B14F-4D97-AF65-F5344CB8AC3E}">
        <p14:creationId xmlns:p14="http://schemas.microsoft.com/office/powerpoint/2010/main" val="26974408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2" name="Title 1"/>
          <p:cNvSpPr>
            <a:spLocks noGrp="1"/>
          </p:cNvSpPr>
          <p:nvPr>
            <p:ph type="title"/>
          </p:nvPr>
        </p:nvSpPr>
        <p:spPr/>
        <p:txBody>
          <a:bodyPr/>
          <a:lstStyle/>
          <a:p>
            <a:pPr algn="ctr"/>
            <a:r>
              <a:rPr lang="en-US" sz="3200" dirty="0"/>
              <a:t>Sharpening above a Specific </a:t>
            </a:r>
            <a:r>
              <a:rPr lang="en-US" sz="3200" dirty="0" smtClean="0"/>
              <a:t>Scale</a:t>
            </a:r>
            <a:endParaRPr lang="en-US" sz="28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73</a:t>
            </a:fld>
            <a:endParaRPr lang="en-US" dirty="0"/>
          </a:p>
        </p:txBody>
      </p:sp>
      <p:sp>
        <p:nvSpPr>
          <p:cNvPr id="8" name="Text Box 6"/>
          <p:cNvSpPr txBox="1">
            <a:spLocks noChangeArrowheads="1"/>
          </p:cNvSpPr>
          <p:nvPr/>
        </p:nvSpPr>
        <p:spPr bwMode="auto">
          <a:xfrm>
            <a:off x="1284287" y="273050"/>
            <a:ext cx="2525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0</a:t>
            </a:r>
            <a:r>
              <a:rPr lang="en-US" altLang="en-US" sz="2400" dirty="0" smtClean="0">
                <a:latin typeface="Symbol" panose="05050102010706020507" pitchFamily="18" charset="2"/>
              </a:rPr>
              <a:t> </a:t>
            </a:r>
            <a:r>
              <a:rPr lang="en-US" altLang="en-US" sz="2400" dirty="0">
                <a:latin typeface="Symbol" panose="05050102010706020507" pitchFamily="18" charset="2"/>
              </a:rPr>
              <a:t>= 8, </a:t>
            </a:r>
            <a:r>
              <a:rPr lang="en-US" altLang="en-US" sz="2400" dirty="0">
                <a:latin typeface="Symbol" panose="05050102010706020507" pitchFamily="18" charset="2"/>
                <a:sym typeface="Symbol" panose="05050102010706020507" pitchFamily="18" charset="2"/>
              </a:rPr>
              <a:t>=</a:t>
            </a:r>
            <a:r>
              <a:rPr lang="en-US" altLang="en-US" sz="2400" dirty="0" smtClean="0">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21894931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2" name="Title 1"/>
          <p:cNvSpPr>
            <a:spLocks noGrp="1"/>
          </p:cNvSpPr>
          <p:nvPr>
            <p:ph type="title"/>
          </p:nvPr>
        </p:nvSpPr>
        <p:spPr/>
        <p:txBody>
          <a:bodyPr/>
          <a:lstStyle/>
          <a:p>
            <a:pPr algn="ctr"/>
            <a:r>
              <a:rPr lang="en-US" sz="3200" dirty="0"/>
              <a:t>Sharpening above a Specific </a:t>
            </a:r>
            <a:r>
              <a:rPr lang="en-US" sz="3200" dirty="0" smtClean="0"/>
              <a:t>Scale</a:t>
            </a:r>
            <a:endParaRPr lang="en-US" sz="32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74</a:t>
            </a:fld>
            <a:endParaRPr lang="en-US" dirty="0"/>
          </a:p>
        </p:txBody>
      </p:sp>
      <p:sp>
        <p:nvSpPr>
          <p:cNvPr id="8" name="Text Box 6"/>
          <p:cNvSpPr txBox="1">
            <a:spLocks noChangeArrowheads="1"/>
          </p:cNvSpPr>
          <p:nvPr/>
        </p:nvSpPr>
        <p:spPr bwMode="auto">
          <a:xfrm>
            <a:off x="1285874" y="268585"/>
            <a:ext cx="2905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16</a:t>
            </a:r>
            <a:r>
              <a:rPr lang="en-US" altLang="en-US" sz="2400" dirty="0" smtClean="0">
                <a:latin typeface="Symbol" panose="05050102010706020507" pitchFamily="18" charset="2"/>
              </a:rPr>
              <a:t>, </a:t>
            </a:r>
            <a:r>
              <a:rPr lang="en-US" altLang="en-US" sz="2400" dirty="0">
                <a:latin typeface="Symbol" panose="05050102010706020507" pitchFamily="18" charset="2"/>
                <a:sym typeface="Symbol" panose="05050102010706020507" pitchFamily="18" charset="2"/>
              </a:rPr>
              <a:t>=</a:t>
            </a:r>
            <a:r>
              <a:rPr lang="en-US" altLang="en-US" sz="2400" dirty="0" smtClean="0">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42439834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2" name="Title 1"/>
          <p:cNvSpPr>
            <a:spLocks noGrp="1"/>
          </p:cNvSpPr>
          <p:nvPr>
            <p:ph type="title"/>
          </p:nvPr>
        </p:nvSpPr>
        <p:spPr/>
        <p:txBody>
          <a:bodyPr/>
          <a:lstStyle/>
          <a:p>
            <a:pPr algn="ctr"/>
            <a:r>
              <a:rPr lang="en-US" sz="3200" dirty="0"/>
              <a:t>Sharpening above a Specific </a:t>
            </a:r>
            <a:r>
              <a:rPr lang="en-US" sz="3200" dirty="0" smtClean="0"/>
              <a:t>Scale</a:t>
            </a:r>
            <a:endParaRPr lang="en-US" sz="28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75</a:t>
            </a:fld>
            <a:endParaRPr lang="en-US" dirty="0"/>
          </a:p>
        </p:txBody>
      </p:sp>
      <p:sp>
        <p:nvSpPr>
          <p:cNvPr id="8" name="Text Box 6"/>
          <p:cNvSpPr txBox="1">
            <a:spLocks noChangeArrowheads="1"/>
          </p:cNvSpPr>
          <p:nvPr/>
        </p:nvSpPr>
        <p:spPr bwMode="auto">
          <a:xfrm>
            <a:off x="1285874" y="273050"/>
            <a:ext cx="2600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32, </a:t>
            </a:r>
            <a:r>
              <a:rPr lang="en-US" altLang="en-US" sz="2400" dirty="0">
                <a:latin typeface="Symbol" panose="05050102010706020507" pitchFamily="18" charset="2"/>
                <a:sym typeface="Symbol" panose="05050102010706020507" pitchFamily="18" charset="2"/>
              </a:rPr>
              <a:t>=</a:t>
            </a:r>
            <a:r>
              <a:rPr lang="en-US" altLang="en-US" sz="2400" dirty="0" smtClean="0">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32839015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2" name="Title 1"/>
          <p:cNvSpPr>
            <a:spLocks noGrp="1"/>
          </p:cNvSpPr>
          <p:nvPr>
            <p:ph type="title"/>
          </p:nvPr>
        </p:nvSpPr>
        <p:spPr/>
        <p:txBody>
          <a:bodyPr/>
          <a:lstStyle/>
          <a:p>
            <a:pPr algn="ctr"/>
            <a:r>
              <a:rPr lang="en-US" sz="3200" dirty="0"/>
              <a:t>Sharpening above a Specific </a:t>
            </a:r>
            <a:r>
              <a:rPr lang="en-US" sz="3200" dirty="0" smtClean="0"/>
              <a:t>Scale</a:t>
            </a:r>
            <a:endParaRPr lang="en-US" sz="32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76</a:t>
            </a:fld>
            <a:endParaRPr lang="en-US" dirty="0"/>
          </a:p>
        </p:txBody>
      </p:sp>
      <p:sp>
        <p:nvSpPr>
          <p:cNvPr id="8" name="Text Box 6"/>
          <p:cNvSpPr txBox="1">
            <a:spLocks noChangeArrowheads="1"/>
          </p:cNvSpPr>
          <p:nvPr/>
        </p:nvSpPr>
        <p:spPr bwMode="auto">
          <a:xfrm>
            <a:off x="1285874" y="268585"/>
            <a:ext cx="30575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64, </a:t>
            </a:r>
            <a:r>
              <a:rPr lang="en-US" altLang="en-US" sz="2400" dirty="0">
                <a:latin typeface="Symbol" panose="05050102010706020507" pitchFamily="18" charset="2"/>
                <a:sym typeface="Symbol" panose="05050102010706020507" pitchFamily="18" charset="2"/>
              </a:rPr>
              <a:t>=</a:t>
            </a:r>
            <a:r>
              <a:rPr lang="en-US" altLang="en-US" sz="2400" dirty="0" smtClean="0">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1146908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2" name="Title 1"/>
          <p:cNvSpPr>
            <a:spLocks noGrp="1"/>
          </p:cNvSpPr>
          <p:nvPr>
            <p:ph type="title"/>
          </p:nvPr>
        </p:nvSpPr>
        <p:spPr/>
        <p:txBody>
          <a:bodyPr/>
          <a:lstStyle/>
          <a:p>
            <a:pPr algn="ctr"/>
            <a:r>
              <a:rPr lang="en-US" sz="3200" dirty="0"/>
              <a:t>Sharpening above a Specific </a:t>
            </a:r>
            <a:r>
              <a:rPr lang="en-US" sz="3200" dirty="0" smtClean="0"/>
              <a:t>Scale</a:t>
            </a:r>
            <a:endParaRPr lang="en-US" sz="32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77</a:t>
            </a:fld>
            <a:endParaRPr lang="en-US" dirty="0"/>
          </a:p>
        </p:txBody>
      </p:sp>
      <p:sp>
        <p:nvSpPr>
          <p:cNvPr id="8" name="Text Box 6"/>
          <p:cNvSpPr txBox="1">
            <a:spLocks noChangeArrowheads="1"/>
          </p:cNvSpPr>
          <p:nvPr/>
        </p:nvSpPr>
        <p:spPr bwMode="auto">
          <a:xfrm>
            <a:off x="1285874" y="273050"/>
            <a:ext cx="2447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128, </a:t>
            </a:r>
            <a:r>
              <a:rPr lang="en-US" altLang="en-US" sz="2400" dirty="0">
                <a:latin typeface="Symbol" panose="05050102010706020507" pitchFamily="18" charset="2"/>
                <a:sym typeface="Symbol" panose="05050102010706020507" pitchFamily="18" charset="2"/>
              </a:rPr>
              <a:t>=</a:t>
            </a:r>
            <a:r>
              <a:rPr lang="en-US" altLang="en-US" sz="2400" dirty="0" smtClean="0">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36590017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708" y="1609725"/>
            <a:ext cx="6854573" cy="4572000"/>
          </a:xfrm>
          <a:prstGeom prst="rect">
            <a:avLst/>
          </a:prstGeom>
        </p:spPr>
      </p:pic>
      <p:sp>
        <p:nvSpPr>
          <p:cNvPr id="2" name="Title 1"/>
          <p:cNvSpPr>
            <a:spLocks noGrp="1"/>
          </p:cNvSpPr>
          <p:nvPr>
            <p:ph type="title"/>
          </p:nvPr>
        </p:nvSpPr>
        <p:spPr/>
        <p:txBody>
          <a:bodyPr/>
          <a:lstStyle/>
          <a:p>
            <a:pPr algn="ctr"/>
            <a:r>
              <a:rPr lang="en-US" sz="3200" dirty="0"/>
              <a:t>Sharpening above a Specific </a:t>
            </a:r>
            <a:r>
              <a:rPr lang="en-US" sz="3200" dirty="0" smtClean="0"/>
              <a:t>Scale</a:t>
            </a:r>
            <a:endParaRPr lang="en-US" sz="2800"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78</a:t>
            </a:fld>
            <a:endParaRPr lang="en-US" dirty="0"/>
          </a:p>
        </p:txBody>
      </p:sp>
      <p:sp>
        <p:nvSpPr>
          <p:cNvPr id="8" name="Text Box 6"/>
          <p:cNvSpPr txBox="1">
            <a:spLocks noChangeArrowheads="1"/>
          </p:cNvSpPr>
          <p:nvPr/>
        </p:nvSpPr>
        <p:spPr bwMode="auto">
          <a:xfrm>
            <a:off x="1285874" y="268585"/>
            <a:ext cx="2905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256, </a:t>
            </a:r>
            <a:r>
              <a:rPr lang="en-US" altLang="en-US" sz="2400" dirty="0">
                <a:latin typeface="Symbol" panose="05050102010706020507" pitchFamily="18" charset="2"/>
                <a:sym typeface="Symbol" panose="05050102010706020507" pitchFamily="18" charset="2"/>
              </a:rPr>
              <a:t>=</a:t>
            </a:r>
            <a:r>
              <a:rPr lang="en-US" altLang="en-US" sz="2400" dirty="0" smtClean="0">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Tree>
    <p:extLst>
      <p:ext uri="{BB962C8B-B14F-4D97-AF65-F5344CB8AC3E}">
        <p14:creationId xmlns:p14="http://schemas.microsoft.com/office/powerpoint/2010/main" val="37219831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4"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79</a:t>
            </a:fld>
            <a:endParaRPr lang="en-US" dirty="0"/>
          </a:p>
        </p:txBody>
      </p:sp>
      <p:sp>
        <p:nvSpPr>
          <p:cNvPr id="8" name="Text Box 6"/>
          <p:cNvSpPr txBox="1">
            <a:spLocks noChangeArrowheads="1"/>
          </p:cNvSpPr>
          <p:nvPr/>
        </p:nvSpPr>
        <p:spPr bwMode="auto">
          <a:xfrm>
            <a:off x="1314574" y="273050"/>
            <a:ext cx="849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lIns="45720" rIns="45720">
            <a:spAutoFit/>
          </a:bodyPr>
          <a:lstStyle/>
          <a:p>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0</a:t>
            </a:r>
          </a:p>
        </p:txBody>
      </p:sp>
      <p:sp>
        <p:nvSpPr>
          <p:cNvPr id="9" name="Text Box 6"/>
          <p:cNvSpPr txBox="1">
            <a:spLocks noChangeArrowheads="1"/>
          </p:cNvSpPr>
          <p:nvPr/>
        </p:nvSpPr>
        <p:spPr bwMode="auto">
          <a:xfrm>
            <a:off x="2362200" y="268585"/>
            <a:ext cx="198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mj-lt"/>
              </a:rPr>
              <a:t>Original Image</a:t>
            </a:r>
            <a:endParaRPr lang="en-US" altLang="en-US" sz="2400" dirty="0">
              <a:latin typeface="+mj-lt"/>
            </a:endParaRPr>
          </a:p>
        </p:txBody>
      </p:sp>
      <p:sp>
        <p:nvSpPr>
          <p:cNvPr id="10" name="Title 1"/>
          <p:cNvSpPr>
            <a:spLocks noGrp="1"/>
          </p:cNvSpPr>
          <p:nvPr>
            <p:ph type="title"/>
          </p:nvPr>
        </p:nvSpPr>
        <p:spPr>
          <a:xfrm>
            <a:off x="381000" y="914400"/>
            <a:ext cx="8382000" cy="723900"/>
          </a:xfrm>
        </p:spPr>
        <p:txBody>
          <a:bodyPr/>
          <a:lstStyle/>
          <a:p>
            <a:pPr algn="ctr"/>
            <a:r>
              <a:rPr lang="en-US" sz="3200" dirty="0"/>
              <a:t>Sharpening above a Specific </a:t>
            </a:r>
            <a:r>
              <a:rPr lang="en-US" sz="3200" dirty="0" smtClean="0"/>
              <a:t>Scale</a:t>
            </a:r>
            <a:endParaRPr lang="en-US" sz="2800" dirty="0"/>
          </a:p>
        </p:txBody>
      </p:sp>
    </p:spTree>
    <p:extLst>
      <p:ext uri="{BB962C8B-B14F-4D97-AF65-F5344CB8AC3E}">
        <p14:creationId xmlns:p14="http://schemas.microsoft.com/office/powerpoint/2010/main" val="2022000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227832" y="2350008"/>
            <a:ext cx="2683798" cy="2683798"/>
          </a:xfrm>
          <a:prstGeom prst="rect">
            <a:avLst/>
          </a:prstGeom>
          <a:effectLst>
            <a:outerShdw blurRad="38100" dist="63500" dir="2700000" algn="tl" rotWithShape="0">
              <a:prstClr val="black">
                <a:alpha val="40000"/>
              </a:prst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96000" y="2346349"/>
            <a:ext cx="2682851" cy="2682851"/>
          </a:xfrm>
          <a:prstGeom prst="rect">
            <a:avLst/>
          </a:prstGeom>
          <a:effectLst>
            <a:outerShdw blurRad="38100" dist="63500" dir="2700000" algn="tl"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 y="2346349"/>
            <a:ext cx="2682851" cy="2682851"/>
          </a:xfrm>
          <a:prstGeom prst="rect">
            <a:avLst/>
          </a:prstGeom>
          <a:effectLst>
            <a:outerShdw blurRad="38100" dist="63500" dir="2700000" algn="tl" rotWithShape="0">
              <a:prstClr val="black">
                <a:alpha val="40000"/>
              </a:prstClr>
            </a:outerShdw>
          </a:effectLst>
        </p:spPr>
      </p:pic>
      <p:sp>
        <p:nvSpPr>
          <p:cNvPr id="2" name="Title 1"/>
          <p:cNvSpPr>
            <a:spLocks noGrp="1"/>
          </p:cNvSpPr>
          <p:nvPr>
            <p:ph type="title" idx="4294967295"/>
          </p:nvPr>
        </p:nvSpPr>
        <p:spPr>
          <a:xfrm>
            <a:off x="381000" y="1104900"/>
            <a:ext cx="7772400" cy="723900"/>
          </a:xfrm>
        </p:spPr>
        <p:txBody>
          <a:bodyPr/>
          <a:lstStyle/>
          <a:p>
            <a:r>
              <a:rPr lang="en-US" dirty="0" smtClean="0"/>
              <a:t>Horizontal Differencing / Sharpening</a:t>
            </a:r>
            <a:endParaRPr lang="en-US" dirty="0"/>
          </a:p>
        </p:txBody>
      </p:sp>
      <p:sp>
        <p:nvSpPr>
          <p:cNvPr id="13" name="TextBox 12"/>
          <p:cNvSpPr txBox="1"/>
          <p:nvPr/>
        </p:nvSpPr>
        <p:spPr>
          <a:xfrm>
            <a:off x="964662" y="5257800"/>
            <a:ext cx="1492788" cy="338554"/>
          </a:xfrm>
          <a:prstGeom prst="rect">
            <a:avLst/>
          </a:prstGeom>
          <a:noFill/>
        </p:spPr>
        <p:txBody>
          <a:bodyPr wrap="square" rtlCol="0">
            <a:spAutoFit/>
          </a:bodyPr>
          <a:lstStyle/>
          <a:p>
            <a:pPr algn="ctr"/>
            <a:r>
              <a:rPr lang="en-US" sz="1600" dirty="0" smtClean="0">
                <a:latin typeface="Calibri" panose="020F0502020204030204" pitchFamily="34" charset="0"/>
              </a:rPr>
              <a:t>original: </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a:t>
            </a:r>
            <a:endParaRPr lang="en-US" sz="1600" dirty="0">
              <a:latin typeface="Calibri" panose="020F0502020204030204" pitchFamily="34" charset="0"/>
            </a:endParaRPr>
          </a:p>
        </p:txBody>
      </p:sp>
      <p:sp>
        <p:nvSpPr>
          <p:cNvPr id="16" name="TextBox 15"/>
          <p:cNvSpPr txBox="1"/>
          <p:nvPr/>
        </p:nvSpPr>
        <p:spPr>
          <a:xfrm>
            <a:off x="322281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upward diff: </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1,</a:t>
            </a:r>
            <a:r>
              <a:rPr lang="en-US" sz="1600" i="1" dirty="0" smtClean="0">
                <a:latin typeface="+mj-lt"/>
              </a:rPr>
              <a:t>c</a:t>
            </a:r>
            <a:r>
              <a:rPr lang="en-US" sz="1600" dirty="0" smtClean="0">
                <a:latin typeface="+mj-lt"/>
              </a:rPr>
              <a:t>)</a:t>
            </a:r>
            <a:endParaRPr lang="en-US" sz="1600" dirty="0">
              <a:latin typeface="+mj-lt"/>
            </a:endParaRPr>
          </a:p>
        </p:txBody>
      </p:sp>
      <p:sp>
        <p:nvSpPr>
          <p:cNvPr id="17" name="TextBox 16"/>
          <p:cNvSpPr txBox="1"/>
          <p:nvPr/>
        </p:nvSpPr>
        <p:spPr>
          <a:xfrm>
            <a:off x="609392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sharpened: </a:t>
            </a:r>
            <a:r>
              <a:rPr lang="en-US" sz="1600" dirty="0" smtClean="0">
                <a:latin typeface="+mj-lt"/>
              </a:rPr>
              <a:t>2</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1,</a:t>
            </a:r>
            <a:r>
              <a:rPr lang="en-US" sz="1600" i="1" dirty="0" smtClean="0">
                <a:latin typeface="+mj-lt"/>
              </a:rPr>
              <a:t>c</a:t>
            </a:r>
            <a:r>
              <a:rPr lang="en-US" sz="1600" dirty="0" smtClean="0">
                <a:latin typeface="+mj-lt"/>
              </a:rPr>
              <a:t>)</a:t>
            </a:r>
            <a:endParaRPr lang="en-US" sz="1600" dirty="0">
              <a:latin typeface="+mj-lt"/>
            </a:endParaRPr>
          </a:p>
        </p:txBody>
      </p:sp>
      <p:sp>
        <p:nvSpPr>
          <p:cNvPr id="5" name="Date Placeholder 4"/>
          <p:cNvSpPr>
            <a:spLocks noGrp="1"/>
          </p:cNvSpPr>
          <p:nvPr>
            <p:ph type="dt" sz="half" idx="2"/>
          </p:nvPr>
        </p:nvSpPr>
        <p:spPr/>
        <p:txBody>
          <a:bodyPr/>
          <a:lstStyle/>
          <a:p>
            <a:pPr>
              <a:defRPr/>
            </a:pPr>
            <a:r>
              <a:rPr lang="en-US" smtClean="0"/>
              <a:t>20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8</a:t>
            </a:fld>
            <a:endParaRPr lang="en-US" dirty="0"/>
          </a:p>
        </p:txBody>
      </p:sp>
    </p:spTree>
    <p:extLst>
      <p:ext uri="{BB962C8B-B14F-4D97-AF65-F5344CB8AC3E}">
        <p14:creationId xmlns:p14="http://schemas.microsoft.com/office/powerpoint/2010/main" val="22697934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Emphasizing a Specific Pass Band.</a:t>
            </a:r>
            <a:endParaRPr lang="en-US" dirty="0"/>
          </a:p>
        </p:txBody>
      </p:sp>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80</a:t>
            </a:fld>
            <a:endParaRPr lang="en-US" dirty="0"/>
          </a:p>
        </p:txBody>
      </p:sp>
      <p:sp>
        <p:nvSpPr>
          <p:cNvPr id="6" name="Rectangle 3"/>
          <p:cNvSpPr txBox="1">
            <a:spLocks noChangeArrowheads="1"/>
          </p:cNvSpPr>
          <p:nvPr/>
        </p:nvSpPr>
        <p:spPr bwMode="auto">
          <a:xfrm>
            <a:off x="381000" y="1692493"/>
            <a:ext cx="8382000" cy="1570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None/>
            </a:pPr>
            <a:r>
              <a:rPr lang="en-US" altLang="en-US" sz="2400" kern="0" dirty="0" smtClean="0"/>
              <a:t>An image can be bandpass filtered by subtracting two differently Gaussian filtered copies of it.  That specific band can be emphasized in the image by adding it back to the image. In the following examples the image has been emphasized via</a:t>
            </a:r>
          </a:p>
        </p:txBody>
      </p:sp>
      <p:graphicFrame>
        <p:nvGraphicFramePr>
          <p:cNvPr id="7" name="Object 6"/>
          <p:cNvGraphicFramePr>
            <a:graphicFrameLocks noChangeAspect="1"/>
          </p:cNvGraphicFramePr>
          <p:nvPr>
            <p:extLst>
              <p:ext uri="{D42A27DB-BD31-4B8C-83A1-F6EECF244321}">
                <p14:modId xmlns:p14="http://schemas.microsoft.com/office/powerpoint/2010/main" val="1763756087"/>
              </p:ext>
            </p:extLst>
          </p:nvPr>
        </p:nvGraphicFramePr>
        <p:xfrm>
          <a:off x="1966913" y="3316912"/>
          <a:ext cx="5210175" cy="1600200"/>
        </p:xfrm>
        <a:graphic>
          <a:graphicData uri="http://schemas.openxmlformats.org/presentationml/2006/ole">
            <mc:AlternateContent xmlns:mc="http://schemas.openxmlformats.org/markup-compatibility/2006">
              <mc:Choice xmlns:v="urn:schemas-microsoft-com:vml" Requires="v">
                <p:oleObj spid="_x0000_s85007" name="Equation" r:id="rId3" imgW="2895480" imgH="888840" progId="Equation.DSMT4">
                  <p:embed/>
                </p:oleObj>
              </mc:Choice>
              <mc:Fallback>
                <p:oleObj name="Equation" r:id="rId3" imgW="2895480" imgH="888840" progId="Equation.DSMT4">
                  <p:embed/>
                  <p:pic>
                    <p:nvPicPr>
                      <p:cNvPr id="0" name=""/>
                      <p:cNvPicPr/>
                      <p:nvPr/>
                    </p:nvPicPr>
                    <p:blipFill>
                      <a:blip r:embed="rId4"/>
                      <a:stretch>
                        <a:fillRect/>
                      </a:stretch>
                    </p:blipFill>
                    <p:spPr>
                      <a:xfrm>
                        <a:off x="1966913" y="3316912"/>
                        <a:ext cx="5210175" cy="1600200"/>
                      </a:xfrm>
                      <a:prstGeom prst="rect">
                        <a:avLst/>
                      </a:prstGeom>
                    </p:spPr>
                  </p:pic>
                </p:oleObj>
              </mc:Fallback>
            </mc:AlternateContent>
          </a:graphicData>
        </a:graphic>
      </p:graphicFrame>
      <p:sp>
        <p:nvSpPr>
          <p:cNvPr id="8" name="Rectangle 3"/>
          <p:cNvSpPr txBox="1">
            <a:spLocks noChangeArrowheads="1"/>
          </p:cNvSpPr>
          <p:nvPr/>
        </p:nvSpPr>
        <p:spPr bwMode="auto">
          <a:xfrm>
            <a:off x="381000" y="4971306"/>
            <a:ext cx="8382000" cy="120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Calibri" panose="020F0502020204030204" pitchFamily="34" charset="0"/>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a:lstStyle>
          <a:p>
            <a:pPr marL="0" indent="0">
              <a:buNone/>
            </a:pPr>
            <a:r>
              <a:rPr lang="en-US" altLang="en-US" sz="2400" kern="0" dirty="0" smtClean="0"/>
              <a:t>where </a:t>
            </a:r>
            <a:r>
              <a:rPr lang="en-US" altLang="en-US" sz="2400" kern="0" dirty="0" smtClean="0">
                <a:latin typeface="Times New Roman" pitchFamily="18" charset="0"/>
                <a:sym typeface="Symbol" panose="05050102010706020507" pitchFamily="18" charset="2"/>
              </a:rPr>
              <a:t></a:t>
            </a:r>
            <a:r>
              <a:rPr lang="en-US" altLang="en-US" sz="2400" kern="0" baseline="-25000" dirty="0" smtClean="0">
                <a:latin typeface="Times New Roman" pitchFamily="18" charset="0"/>
                <a:sym typeface="Symbol" panose="05050102010706020507" pitchFamily="18" charset="2"/>
              </a:rPr>
              <a:t>0</a:t>
            </a:r>
            <a:r>
              <a:rPr lang="en-US" altLang="en-US" sz="2400" kern="0" dirty="0" smtClean="0">
                <a:latin typeface="Times New Roman" pitchFamily="18" charset="0"/>
                <a:sym typeface="Symbol" panose="05050102010706020507" pitchFamily="18" charset="2"/>
              </a:rPr>
              <a:t>, </a:t>
            </a:r>
            <a:r>
              <a:rPr lang="en-US" altLang="en-US" sz="2400" kern="0" dirty="0" smtClean="0">
                <a:solidFill>
                  <a:srgbClr val="000000"/>
                </a:solidFill>
                <a:latin typeface="Times New Roman" pitchFamily="18" charset="0"/>
                <a:sym typeface="Symbol" panose="05050102010706020507" pitchFamily="18" charset="2"/>
              </a:rPr>
              <a:t></a:t>
            </a:r>
            <a:r>
              <a:rPr lang="en-US" altLang="en-US" sz="2400" kern="0" baseline="-25000" dirty="0" smtClean="0">
                <a:solidFill>
                  <a:srgbClr val="000000"/>
                </a:solidFill>
                <a:latin typeface="Times New Roman" pitchFamily="18" charset="0"/>
                <a:sym typeface="Symbol" panose="05050102010706020507" pitchFamily="18" charset="2"/>
              </a:rPr>
              <a:t>1</a:t>
            </a:r>
            <a:r>
              <a:rPr lang="en-US" altLang="en-US" sz="2400" kern="0" dirty="0" smtClean="0">
                <a:latin typeface="Times New Roman" pitchFamily="18" charset="0"/>
                <a:sym typeface="Symbol" panose="05050102010706020507" pitchFamily="18" charset="2"/>
              </a:rPr>
              <a:t>  {1, 2, 4, 8, 16, 32, 64, 128, 256}</a:t>
            </a:r>
            <a:r>
              <a:rPr lang="en-US" altLang="en-US" sz="2400" kern="0" dirty="0">
                <a:sym typeface="Symbol" panose="05050102010706020507" pitchFamily="18" charset="2"/>
              </a:rPr>
              <a:t> and  is a scale factor, usually in</a:t>
            </a:r>
            <a:r>
              <a:rPr lang="en-US" altLang="en-US" sz="2400" kern="0" dirty="0">
                <a:latin typeface="+mj-lt"/>
                <a:sym typeface="Symbol" panose="05050102010706020507" pitchFamily="18" charset="2"/>
              </a:rPr>
              <a:t> (0,2)</a:t>
            </a:r>
            <a:r>
              <a:rPr lang="en-US" altLang="en-US" sz="2400" kern="0" dirty="0" smtClean="0">
                <a:sym typeface="Symbol" panose="05050102010706020507" pitchFamily="18" charset="2"/>
              </a:rPr>
              <a:t>.  After the computation, each image was histogram matched to </a:t>
            </a:r>
            <a:r>
              <a:rPr lang="en-US" altLang="en-US" sz="2400" b="1" kern="0" dirty="0" smtClean="0">
                <a:latin typeface="Times New Roman" pitchFamily="18" charset="0"/>
                <a:sym typeface="Symbol" panose="05050102010706020507" pitchFamily="18" charset="2"/>
              </a:rPr>
              <a:t>I</a:t>
            </a:r>
            <a:r>
              <a:rPr lang="en-US" altLang="en-US" sz="2400" kern="0" dirty="0" smtClean="0">
                <a:latin typeface="Times New Roman" pitchFamily="18" charset="0"/>
                <a:sym typeface="Symbol" panose="05050102010706020507" pitchFamily="18" charset="2"/>
              </a:rPr>
              <a:t>.</a:t>
            </a:r>
            <a:endParaRPr lang="en-US" altLang="en-US" sz="2400" kern="0" dirty="0" smtClean="0">
              <a:latin typeface="Times New Roman" pitchFamily="18" charset="0"/>
            </a:endParaRPr>
          </a:p>
        </p:txBody>
      </p:sp>
    </p:spTree>
    <p:extLst>
      <p:ext uri="{BB962C8B-B14F-4D97-AF65-F5344CB8AC3E}">
        <p14:creationId xmlns:p14="http://schemas.microsoft.com/office/powerpoint/2010/main" val="37363173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81</a:t>
            </a:fld>
            <a:endParaRPr lang="en-US" dirty="0"/>
          </a:p>
        </p:txBody>
      </p:sp>
      <p:sp>
        <p:nvSpPr>
          <p:cNvPr id="7" name="Text Box 6"/>
          <p:cNvSpPr txBox="1">
            <a:spLocks noChangeArrowheads="1"/>
          </p:cNvSpPr>
          <p:nvPr/>
        </p:nvSpPr>
        <p:spPr bwMode="auto">
          <a:xfrm>
            <a:off x="1284287" y="273050"/>
            <a:ext cx="3592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1</a:t>
            </a:r>
            <a:r>
              <a:rPr lang="en-US" altLang="en-US" sz="2400" dirty="0" smtClean="0">
                <a:latin typeface="Symbol" panose="05050102010706020507" pitchFamily="18" charset="2"/>
              </a:rPr>
              <a:t>,</a:t>
            </a:r>
            <a:r>
              <a:rPr lang="en-US" altLang="en-US" sz="2400" dirty="0" smtClean="0">
                <a:solidFill>
                  <a:srgbClr val="000000"/>
                </a:solidFill>
                <a:latin typeface="Symbol" panose="05050102010706020507" pitchFamily="18" charset="2"/>
              </a:rPr>
              <a:t>s</a:t>
            </a:r>
            <a:r>
              <a:rPr lang="en-US" altLang="en-US" sz="2400" baseline="-25000" dirty="0" smtClean="0">
                <a:solidFill>
                  <a:srgbClr val="000000"/>
                </a:solidFill>
                <a:latin typeface="Symbol" panose="05050102010706020507" pitchFamily="18" charset="2"/>
              </a:rPr>
              <a:t>0 </a:t>
            </a:r>
            <a:r>
              <a:rPr lang="en-US" altLang="en-US" sz="2400" dirty="0" smtClean="0">
                <a:solidFill>
                  <a:srgbClr val="000000"/>
                </a:solidFill>
                <a:latin typeface="Symbol" panose="05050102010706020507" pitchFamily="18" charset="2"/>
              </a:rPr>
              <a:t>) = (1,0), </a:t>
            </a:r>
            <a:r>
              <a:rPr lang="en-US" altLang="en-US" sz="2400" dirty="0" smtClean="0">
                <a:solidFill>
                  <a:srgbClr val="000000"/>
                </a:solidFill>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
        <p:nvSpPr>
          <p:cNvPr id="9" name="Title 1"/>
          <p:cNvSpPr>
            <a:spLocks noGrp="1"/>
          </p:cNvSpPr>
          <p:nvPr>
            <p:ph type="title"/>
          </p:nvPr>
        </p:nvSpPr>
        <p:spPr>
          <a:xfrm>
            <a:off x="381000" y="914400"/>
            <a:ext cx="8534400" cy="723900"/>
          </a:xfrm>
        </p:spPr>
        <p:txBody>
          <a:bodyPr/>
          <a:lstStyle/>
          <a:p>
            <a:pPr algn="ctr"/>
            <a:r>
              <a:rPr lang="en-US" sz="3200" dirty="0"/>
              <a:t>Emphasizing </a:t>
            </a:r>
            <a:r>
              <a:rPr lang="en-US" sz="3200" dirty="0" smtClean="0"/>
              <a:t>a </a:t>
            </a:r>
            <a:r>
              <a:rPr lang="en-US" sz="3200" dirty="0"/>
              <a:t>Specific Pass </a:t>
            </a:r>
            <a:r>
              <a:rPr lang="en-US" sz="3200" dirty="0" smtClean="0"/>
              <a:t>Band</a:t>
            </a:r>
            <a:r>
              <a:rPr lang="en-US" sz="2800" dirty="0" smtClean="0">
                <a:solidFill>
                  <a:srgbClr val="000000"/>
                </a:solidFill>
              </a:rPr>
              <a:t> </a:t>
            </a:r>
            <a:endParaRPr lang="en-US" sz="2800" dirty="0"/>
          </a:p>
        </p:txBody>
      </p:sp>
    </p:spTree>
    <p:extLst>
      <p:ext uri="{BB962C8B-B14F-4D97-AF65-F5344CB8AC3E}">
        <p14:creationId xmlns:p14="http://schemas.microsoft.com/office/powerpoint/2010/main" val="19474607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82</a:t>
            </a:fld>
            <a:endParaRPr lang="en-US" dirty="0"/>
          </a:p>
        </p:txBody>
      </p:sp>
      <p:sp>
        <p:nvSpPr>
          <p:cNvPr id="10" name="Title 1"/>
          <p:cNvSpPr>
            <a:spLocks noGrp="1"/>
          </p:cNvSpPr>
          <p:nvPr>
            <p:ph type="title"/>
          </p:nvPr>
        </p:nvSpPr>
        <p:spPr>
          <a:xfrm>
            <a:off x="381000" y="914400"/>
            <a:ext cx="8534400" cy="723900"/>
          </a:xfrm>
        </p:spPr>
        <p:txBody>
          <a:bodyPr/>
          <a:lstStyle/>
          <a:p>
            <a:pPr algn="ctr"/>
            <a:r>
              <a:rPr lang="en-US" sz="3200" dirty="0"/>
              <a:t>Emphasizing a Specific Pass Band</a:t>
            </a:r>
            <a:r>
              <a:rPr lang="en-US" sz="2800" dirty="0">
                <a:solidFill>
                  <a:srgbClr val="000000"/>
                </a:solidFill>
              </a:rPr>
              <a:t> </a:t>
            </a:r>
            <a:endParaRPr lang="en-US" sz="2800" dirty="0"/>
          </a:p>
        </p:txBody>
      </p:sp>
      <p:sp>
        <p:nvSpPr>
          <p:cNvPr id="11" name="Text Box 6"/>
          <p:cNvSpPr txBox="1">
            <a:spLocks noChangeArrowheads="1"/>
          </p:cNvSpPr>
          <p:nvPr/>
        </p:nvSpPr>
        <p:spPr bwMode="auto">
          <a:xfrm>
            <a:off x="1284287" y="273050"/>
            <a:ext cx="283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1</a:t>
            </a:r>
            <a:r>
              <a:rPr lang="en-US" altLang="en-US" sz="2400" dirty="0" smtClean="0">
                <a:latin typeface="Symbol" panose="05050102010706020507" pitchFamily="18" charset="2"/>
              </a:rPr>
              <a:t>,</a:t>
            </a:r>
            <a:r>
              <a:rPr lang="en-US" altLang="en-US" sz="2400" dirty="0" smtClean="0">
                <a:solidFill>
                  <a:srgbClr val="000000"/>
                </a:solidFill>
                <a:latin typeface="Symbol" panose="05050102010706020507" pitchFamily="18" charset="2"/>
              </a:rPr>
              <a:t>s</a:t>
            </a:r>
            <a:r>
              <a:rPr lang="en-US" altLang="en-US" sz="2400" baseline="-25000" dirty="0" smtClean="0">
                <a:solidFill>
                  <a:srgbClr val="000000"/>
                </a:solidFill>
                <a:latin typeface="Symbol" panose="05050102010706020507" pitchFamily="18" charset="2"/>
              </a:rPr>
              <a:t>0 </a:t>
            </a:r>
            <a:r>
              <a:rPr lang="en-US" altLang="en-US" sz="2400" dirty="0" smtClean="0">
                <a:solidFill>
                  <a:srgbClr val="000000"/>
                </a:solidFill>
                <a:latin typeface="Symbol" panose="05050102010706020507" pitchFamily="18" charset="2"/>
              </a:rPr>
              <a:t>) = (2,1)</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27253260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83</a:t>
            </a:fld>
            <a:endParaRPr lang="en-US" dirty="0"/>
          </a:p>
        </p:txBody>
      </p:sp>
      <p:sp>
        <p:nvSpPr>
          <p:cNvPr id="10" name="Title 1"/>
          <p:cNvSpPr>
            <a:spLocks noGrp="1"/>
          </p:cNvSpPr>
          <p:nvPr>
            <p:ph type="title"/>
          </p:nvPr>
        </p:nvSpPr>
        <p:spPr>
          <a:xfrm>
            <a:off x="381000" y="914400"/>
            <a:ext cx="8534400" cy="723900"/>
          </a:xfrm>
        </p:spPr>
        <p:txBody>
          <a:bodyPr/>
          <a:lstStyle/>
          <a:p>
            <a:pPr algn="ctr"/>
            <a:r>
              <a:rPr lang="en-US" sz="3200" dirty="0"/>
              <a:t>Emphasizing a Specific Pass Band</a:t>
            </a:r>
            <a:r>
              <a:rPr lang="en-US" sz="2800" dirty="0">
                <a:solidFill>
                  <a:srgbClr val="000000"/>
                </a:solidFill>
              </a:rPr>
              <a:t> </a:t>
            </a:r>
            <a:endParaRPr lang="en-US" sz="2800" dirty="0"/>
          </a:p>
        </p:txBody>
      </p:sp>
      <p:sp>
        <p:nvSpPr>
          <p:cNvPr id="11" name="Text Box 6"/>
          <p:cNvSpPr txBox="1">
            <a:spLocks noChangeArrowheads="1"/>
          </p:cNvSpPr>
          <p:nvPr/>
        </p:nvSpPr>
        <p:spPr bwMode="auto">
          <a:xfrm>
            <a:off x="1284287" y="273050"/>
            <a:ext cx="283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1</a:t>
            </a:r>
            <a:r>
              <a:rPr lang="en-US" altLang="en-US" sz="2400" dirty="0" smtClean="0">
                <a:latin typeface="Symbol" panose="05050102010706020507" pitchFamily="18" charset="2"/>
              </a:rPr>
              <a:t>,</a:t>
            </a:r>
            <a:r>
              <a:rPr lang="en-US" altLang="en-US" sz="2400" dirty="0" smtClean="0">
                <a:solidFill>
                  <a:srgbClr val="000000"/>
                </a:solidFill>
                <a:latin typeface="Symbol" panose="05050102010706020507" pitchFamily="18" charset="2"/>
              </a:rPr>
              <a:t>s</a:t>
            </a:r>
            <a:r>
              <a:rPr lang="en-US" altLang="en-US" sz="2400" baseline="-25000" dirty="0" smtClean="0">
                <a:solidFill>
                  <a:srgbClr val="000000"/>
                </a:solidFill>
                <a:latin typeface="Symbol" panose="05050102010706020507" pitchFamily="18" charset="2"/>
              </a:rPr>
              <a:t>0 </a:t>
            </a:r>
            <a:r>
              <a:rPr lang="en-US" altLang="en-US" sz="2400" dirty="0" smtClean="0">
                <a:solidFill>
                  <a:srgbClr val="000000"/>
                </a:solidFill>
                <a:latin typeface="Symbol" panose="05050102010706020507" pitchFamily="18" charset="2"/>
              </a:rPr>
              <a:t>) = (4,2)</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27132728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84</a:t>
            </a:fld>
            <a:endParaRPr lang="en-US" dirty="0"/>
          </a:p>
        </p:txBody>
      </p:sp>
      <p:sp>
        <p:nvSpPr>
          <p:cNvPr id="10" name="Title 1"/>
          <p:cNvSpPr>
            <a:spLocks noGrp="1"/>
          </p:cNvSpPr>
          <p:nvPr>
            <p:ph type="title"/>
          </p:nvPr>
        </p:nvSpPr>
        <p:spPr>
          <a:xfrm>
            <a:off x="381000" y="914400"/>
            <a:ext cx="8534400" cy="723900"/>
          </a:xfrm>
        </p:spPr>
        <p:txBody>
          <a:bodyPr/>
          <a:lstStyle/>
          <a:p>
            <a:pPr algn="ctr"/>
            <a:r>
              <a:rPr lang="en-US" sz="3200" dirty="0"/>
              <a:t>Emphasizing a Specific Pass Band</a:t>
            </a:r>
            <a:r>
              <a:rPr lang="en-US" sz="2800" dirty="0">
                <a:solidFill>
                  <a:srgbClr val="000000"/>
                </a:solidFill>
              </a:rPr>
              <a:t> </a:t>
            </a:r>
            <a:endParaRPr lang="en-US" sz="2800" dirty="0"/>
          </a:p>
        </p:txBody>
      </p:sp>
      <p:sp>
        <p:nvSpPr>
          <p:cNvPr id="11" name="Text Box 6"/>
          <p:cNvSpPr txBox="1">
            <a:spLocks noChangeArrowheads="1"/>
          </p:cNvSpPr>
          <p:nvPr/>
        </p:nvSpPr>
        <p:spPr bwMode="auto">
          <a:xfrm>
            <a:off x="1284287" y="273050"/>
            <a:ext cx="283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1</a:t>
            </a:r>
            <a:r>
              <a:rPr lang="en-US" altLang="en-US" sz="2400" dirty="0" smtClean="0">
                <a:latin typeface="Symbol" panose="05050102010706020507" pitchFamily="18" charset="2"/>
              </a:rPr>
              <a:t>,</a:t>
            </a:r>
            <a:r>
              <a:rPr lang="en-US" altLang="en-US" sz="2400" dirty="0" smtClean="0">
                <a:solidFill>
                  <a:srgbClr val="000000"/>
                </a:solidFill>
                <a:latin typeface="Symbol" panose="05050102010706020507" pitchFamily="18" charset="2"/>
              </a:rPr>
              <a:t>s</a:t>
            </a:r>
            <a:r>
              <a:rPr lang="en-US" altLang="en-US" sz="2400" baseline="-25000" dirty="0" smtClean="0">
                <a:solidFill>
                  <a:srgbClr val="000000"/>
                </a:solidFill>
                <a:latin typeface="Symbol" panose="05050102010706020507" pitchFamily="18" charset="2"/>
              </a:rPr>
              <a:t>0 </a:t>
            </a:r>
            <a:r>
              <a:rPr lang="en-US" altLang="en-US" sz="2400" dirty="0" smtClean="0">
                <a:solidFill>
                  <a:srgbClr val="000000"/>
                </a:solidFill>
                <a:latin typeface="Symbol" panose="05050102010706020507" pitchFamily="18" charset="2"/>
              </a:rPr>
              <a:t>) = (8,4)</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34705254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85</a:t>
            </a:fld>
            <a:endParaRPr lang="en-US" dirty="0"/>
          </a:p>
        </p:txBody>
      </p:sp>
      <p:sp>
        <p:nvSpPr>
          <p:cNvPr id="10" name="Title 1"/>
          <p:cNvSpPr>
            <a:spLocks noGrp="1"/>
          </p:cNvSpPr>
          <p:nvPr>
            <p:ph type="title"/>
          </p:nvPr>
        </p:nvSpPr>
        <p:spPr>
          <a:xfrm>
            <a:off x="381000" y="914400"/>
            <a:ext cx="8534400" cy="723900"/>
          </a:xfrm>
        </p:spPr>
        <p:txBody>
          <a:bodyPr/>
          <a:lstStyle/>
          <a:p>
            <a:pPr algn="ctr"/>
            <a:r>
              <a:rPr lang="en-US" sz="3200" dirty="0"/>
              <a:t>Emphasizing a Specific Pass Band</a:t>
            </a:r>
            <a:r>
              <a:rPr lang="en-US" sz="2800" dirty="0">
                <a:solidFill>
                  <a:srgbClr val="000000"/>
                </a:solidFill>
              </a:rPr>
              <a:t> </a:t>
            </a:r>
            <a:endParaRPr lang="en-US" sz="2800" dirty="0"/>
          </a:p>
        </p:txBody>
      </p:sp>
      <p:sp>
        <p:nvSpPr>
          <p:cNvPr id="11" name="Text Box 6"/>
          <p:cNvSpPr txBox="1">
            <a:spLocks noChangeArrowheads="1"/>
          </p:cNvSpPr>
          <p:nvPr/>
        </p:nvSpPr>
        <p:spPr bwMode="auto">
          <a:xfrm>
            <a:off x="1284287" y="273050"/>
            <a:ext cx="283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1</a:t>
            </a:r>
            <a:r>
              <a:rPr lang="en-US" altLang="en-US" sz="2400" dirty="0" smtClean="0">
                <a:latin typeface="Symbol" panose="05050102010706020507" pitchFamily="18" charset="2"/>
              </a:rPr>
              <a:t>,</a:t>
            </a:r>
            <a:r>
              <a:rPr lang="en-US" altLang="en-US" sz="2400" dirty="0" smtClean="0">
                <a:solidFill>
                  <a:srgbClr val="000000"/>
                </a:solidFill>
                <a:latin typeface="Symbol" panose="05050102010706020507" pitchFamily="18" charset="2"/>
              </a:rPr>
              <a:t>s</a:t>
            </a:r>
            <a:r>
              <a:rPr lang="en-US" altLang="en-US" sz="2400" baseline="-25000" dirty="0" smtClean="0">
                <a:solidFill>
                  <a:srgbClr val="000000"/>
                </a:solidFill>
                <a:latin typeface="Symbol" panose="05050102010706020507" pitchFamily="18" charset="2"/>
              </a:rPr>
              <a:t>0 </a:t>
            </a:r>
            <a:r>
              <a:rPr lang="en-US" altLang="en-US" sz="2400" dirty="0" smtClean="0">
                <a:solidFill>
                  <a:srgbClr val="000000"/>
                </a:solidFill>
                <a:latin typeface="Symbol" panose="05050102010706020507" pitchFamily="18" charset="2"/>
              </a:rPr>
              <a:t>) = (16,8)</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25403506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86</a:t>
            </a:fld>
            <a:endParaRPr lang="en-US" dirty="0"/>
          </a:p>
        </p:txBody>
      </p:sp>
      <p:sp>
        <p:nvSpPr>
          <p:cNvPr id="10" name="Title 1"/>
          <p:cNvSpPr>
            <a:spLocks noGrp="1"/>
          </p:cNvSpPr>
          <p:nvPr>
            <p:ph type="title"/>
          </p:nvPr>
        </p:nvSpPr>
        <p:spPr>
          <a:xfrm>
            <a:off x="381000" y="914400"/>
            <a:ext cx="8534400" cy="723900"/>
          </a:xfrm>
        </p:spPr>
        <p:txBody>
          <a:bodyPr/>
          <a:lstStyle/>
          <a:p>
            <a:pPr algn="ctr"/>
            <a:r>
              <a:rPr lang="en-US" sz="3200" dirty="0"/>
              <a:t>Emphasizing a Specific Pass Band</a:t>
            </a:r>
            <a:r>
              <a:rPr lang="en-US" sz="2800" dirty="0">
                <a:solidFill>
                  <a:srgbClr val="000000"/>
                </a:solidFill>
              </a:rPr>
              <a:t> </a:t>
            </a:r>
            <a:endParaRPr lang="en-US" sz="2800" dirty="0"/>
          </a:p>
        </p:txBody>
      </p:sp>
      <p:sp>
        <p:nvSpPr>
          <p:cNvPr id="11" name="Text Box 6"/>
          <p:cNvSpPr txBox="1">
            <a:spLocks noChangeArrowheads="1"/>
          </p:cNvSpPr>
          <p:nvPr/>
        </p:nvSpPr>
        <p:spPr bwMode="auto">
          <a:xfrm>
            <a:off x="1284287" y="273050"/>
            <a:ext cx="35925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1</a:t>
            </a:r>
            <a:r>
              <a:rPr lang="en-US" altLang="en-US" sz="2400" dirty="0" smtClean="0">
                <a:latin typeface="Symbol" panose="05050102010706020507" pitchFamily="18" charset="2"/>
              </a:rPr>
              <a:t>,</a:t>
            </a:r>
            <a:r>
              <a:rPr lang="en-US" altLang="en-US" sz="2400" dirty="0" smtClean="0">
                <a:solidFill>
                  <a:srgbClr val="000000"/>
                </a:solidFill>
                <a:latin typeface="Symbol" panose="05050102010706020507" pitchFamily="18" charset="2"/>
              </a:rPr>
              <a:t>s</a:t>
            </a:r>
            <a:r>
              <a:rPr lang="en-US" altLang="en-US" sz="2400" baseline="-25000" dirty="0" smtClean="0">
                <a:solidFill>
                  <a:srgbClr val="000000"/>
                </a:solidFill>
                <a:latin typeface="Symbol" panose="05050102010706020507" pitchFamily="18" charset="2"/>
              </a:rPr>
              <a:t>0 </a:t>
            </a:r>
            <a:r>
              <a:rPr lang="en-US" altLang="en-US" sz="2400" dirty="0" smtClean="0">
                <a:solidFill>
                  <a:srgbClr val="000000"/>
                </a:solidFill>
                <a:latin typeface="Symbol" panose="05050102010706020507" pitchFamily="18" charset="2"/>
              </a:rPr>
              <a:t>) = (32,16)</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9583795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87</a:t>
            </a:fld>
            <a:endParaRPr lang="en-US" dirty="0"/>
          </a:p>
        </p:txBody>
      </p:sp>
      <p:sp>
        <p:nvSpPr>
          <p:cNvPr id="10" name="Title 1"/>
          <p:cNvSpPr>
            <a:spLocks noGrp="1"/>
          </p:cNvSpPr>
          <p:nvPr>
            <p:ph type="title"/>
          </p:nvPr>
        </p:nvSpPr>
        <p:spPr>
          <a:xfrm>
            <a:off x="381000" y="914400"/>
            <a:ext cx="8534400" cy="723900"/>
          </a:xfrm>
        </p:spPr>
        <p:txBody>
          <a:bodyPr/>
          <a:lstStyle/>
          <a:p>
            <a:pPr algn="ctr"/>
            <a:r>
              <a:rPr lang="en-US" sz="3200" dirty="0"/>
              <a:t>Emphasizing a Specific Pass Band</a:t>
            </a:r>
            <a:r>
              <a:rPr lang="en-US" sz="2800" dirty="0">
                <a:solidFill>
                  <a:srgbClr val="000000"/>
                </a:solidFill>
              </a:rPr>
              <a:t> </a:t>
            </a:r>
            <a:endParaRPr lang="en-US" sz="2800" dirty="0"/>
          </a:p>
        </p:txBody>
      </p:sp>
      <p:sp>
        <p:nvSpPr>
          <p:cNvPr id="11" name="Text Box 6"/>
          <p:cNvSpPr txBox="1">
            <a:spLocks noChangeArrowheads="1"/>
          </p:cNvSpPr>
          <p:nvPr/>
        </p:nvSpPr>
        <p:spPr bwMode="auto">
          <a:xfrm>
            <a:off x="1284287" y="273050"/>
            <a:ext cx="3592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1</a:t>
            </a:r>
            <a:r>
              <a:rPr lang="en-US" altLang="en-US" sz="2400" dirty="0" smtClean="0">
                <a:latin typeface="Symbol" panose="05050102010706020507" pitchFamily="18" charset="2"/>
              </a:rPr>
              <a:t>,</a:t>
            </a:r>
            <a:r>
              <a:rPr lang="en-US" altLang="en-US" sz="2400" dirty="0" smtClean="0">
                <a:solidFill>
                  <a:srgbClr val="000000"/>
                </a:solidFill>
                <a:latin typeface="Symbol" panose="05050102010706020507" pitchFamily="18" charset="2"/>
              </a:rPr>
              <a:t>s</a:t>
            </a:r>
            <a:r>
              <a:rPr lang="en-US" altLang="en-US" sz="2400" baseline="-25000" dirty="0" smtClean="0">
                <a:solidFill>
                  <a:srgbClr val="000000"/>
                </a:solidFill>
                <a:latin typeface="Symbol" panose="05050102010706020507" pitchFamily="18" charset="2"/>
              </a:rPr>
              <a:t>0 </a:t>
            </a:r>
            <a:r>
              <a:rPr lang="en-US" altLang="en-US" sz="2400" dirty="0" smtClean="0">
                <a:solidFill>
                  <a:srgbClr val="000000"/>
                </a:solidFill>
                <a:latin typeface="Symbol" panose="05050102010706020507" pitchFamily="18" charset="2"/>
              </a:rPr>
              <a:t>) = (64,32)</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26928366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88</a:t>
            </a:fld>
            <a:endParaRPr lang="en-US" dirty="0"/>
          </a:p>
        </p:txBody>
      </p:sp>
      <p:sp>
        <p:nvSpPr>
          <p:cNvPr id="10" name="Title 1"/>
          <p:cNvSpPr>
            <a:spLocks noGrp="1"/>
          </p:cNvSpPr>
          <p:nvPr>
            <p:ph type="title"/>
          </p:nvPr>
        </p:nvSpPr>
        <p:spPr>
          <a:xfrm>
            <a:off x="381000" y="914400"/>
            <a:ext cx="8534400" cy="723900"/>
          </a:xfrm>
        </p:spPr>
        <p:txBody>
          <a:bodyPr/>
          <a:lstStyle/>
          <a:p>
            <a:pPr algn="ctr"/>
            <a:r>
              <a:rPr lang="en-US" sz="3200" dirty="0"/>
              <a:t>Emphasizing a Specific Pass Band</a:t>
            </a:r>
            <a:r>
              <a:rPr lang="en-US" sz="2800" dirty="0">
                <a:solidFill>
                  <a:srgbClr val="000000"/>
                </a:solidFill>
              </a:rPr>
              <a:t> </a:t>
            </a:r>
            <a:endParaRPr lang="en-US" sz="2800" dirty="0"/>
          </a:p>
        </p:txBody>
      </p:sp>
      <p:sp>
        <p:nvSpPr>
          <p:cNvPr id="11" name="Text Box 6"/>
          <p:cNvSpPr txBox="1">
            <a:spLocks noChangeArrowheads="1"/>
          </p:cNvSpPr>
          <p:nvPr/>
        </p:nvSpPr>
        <p:spPr bwMode="auto">
          <a:xfrm>
            <a:off x="1284287" y="273050"/>
            <a:ext cx="36687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1</a:t>
            </a:r>
            <a:r>
              <a:rPr lang="en-US" altLang="en-US" sz="2400" dirty="0" smtClean="0">
                <a:latin typeface="Symbol" panose="05050102010706020507" pitchFamily="18" charset="2"/>
              </a:rPr>
              <a:t>,</a:t>
            </a:r>
            <a:r>
              <a:rPr lang="en-US" altLang="en-US" sz="2400" dirty="0" smtClean="0">
                <a:solidFill>
                  <a:srgbClr val="000000"/>
                </a:solidFill>
                <a:latin typeface="Symbol" panose="05050102010706020507" pitchFamily="18" charset="2"/>
              </a:rPr>
              <a:t>s</a:t>
            </a:r>
            <a:r>
              <a:rPr lang="en-US" altLang="en-US" sz="2400" baseline="-25000" dirty="0" smtClean="0">
                <a:solidFill>
                  <a:srgbClr val="000000"/>
                </a:solidFill>
                <a:latin typeface="Symbol" panose="05050102010706020507" pitchFamily="18" charset="2"/>
              </a:rPr>
              <a:t>0 </a:t>
            </a:r>
            <a:r>
              <a:rPr lang="en-US" altLang="en-US" sz="2400" dirty="0" smtClean="0">
                <a:solidFill>
                  <a:srgbClr val="000000"/>
                </a:solidFill>
                <a:latin typeface="Symbol" panose="05050102010706020507" pitchFamily="18" charset="2"/>
              </a:rPr>
              <a:t>) = (128,64)</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171889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3"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89</a:t>
            </a:fld>
            <a:endParaRPr lang="en-US" dirty="0"/>
          </a:p>
        </p:txBody>
      </p:sp>
      <p:sp>
        <p:nvSpPr>
          <p:cNvPr id="10" name="Title 1"/>
          <p:cNvSpPr>
            <a:spLocks noGrp="1"/>
          </p:cNvSpPr>
          <p:nvPr>
            <p:ph type="title"/>
          </p:nvPr>
        </p:nvSpPr>
        <p:spPr>
          <a:xfrm>
            <a:off x="381000" y="914400"/>
            <a:ext cx="8534400" cy="723900"/>
          </a:xfrm>
        </p:spPr>
        <p:txBody>
          <a:bodyPr/>
          <a:lstStyle/>
          <a:p>
            <a:pPr algn="ctr"/>
            <a:r>
              <a:rPr lang="en-US" sz="3200" dirty="0"/>
              <a:t>Emphasizing a Specific Pass Band</a:t>
            </a:r>
            <a:r>
              <a:rPr lang="en-US" sz="2800" dirty="0">
                <a:solidFill>
                  <a:srgbClr val="000000"/>
                </a:solidFill>
              </a:rPr>
              <a:t> </a:t>
            </a:r>
            <a:endParaRPr lang="en-US" sz="2800" dirty="0"/>
          </a:p>
        </p:txBody>
      </p:sp>
      <p:sp>
        <p:nvSpPr>
          <p:cNvPr id="11" name="Text Box 6"/>
          <p:cNvSpPr txBox="1">
            <a:spLocks noChangeArrowheads="1"/>
          </p:cNvSpPr>
          <p:nvPr/>
        </p:nvSpPr>
        <p:spPr bwMode="auto">
          <a:xfrm>
            <a:off x="1284287" y="273050"/>
            <a:ext cx="3744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Symbol" panose="05050102010706020507" pitchFamily="18" charset="2"/>
              </a:rPr>
              <a:t>(s</a:t>
            </a:r>
            <a:r>
              <a:rPr lang="en-US" altLang="en-US" sz="2400" baseline="-25000" dirty="0" smtClean="0">
                <a:latin typeface="Symbol" panose="05050102010706020507" pitchFamily="18" charset="2"/>
              </a:rPr>
              <a:t>1</a:t>
            </a:r>
            <a:r>
              <a:rPr lang="en-US" altLang="en-US" sz="2400" dirty="0" smtClean="0">
                <a:latin typeface="Symbol" panose="05050102010706020507" pitchFamily="18" charset="2"/>
              </a:rPr>
              <a:t>,</a:t>
            </a:r>
            <a:r>
              <a:rPr lang="en-US" altLang="en-US" sz="2400" dirty="0" smtClean="0">
                <a:solidFill>
                  <a:srgbClr val="000000"/>
                </a:solidFill>
                <a:latin typeface="Symbol" panose="05050102010706020507" pitchFamily="18" charset="2"/>
              </a:rPr>
              <a:t>s</a:t>
            </a:r>
            <a:r>
              <a:rPr lang="en-US" altLang="en-US" sz="2400" baseline="-25000" dirty="0" smtClean="0">
                <a:solidFill>
                  <a:srgbClr val="000000"/>
                </a:solidFill>
                <a:latin typeface="Symbol" panose="05050102010706020507" pitchFamily="18" charset="2"/>
              </a:rPr>
              <a:t>0 </a:t>
            </a:r>
            <a:r>
              <a:rPr lang="en-US" altLang="en-US" sz="2400" dirty="0" smtClean="0">
                <a:solidFill>
                  <a:srgbClr val="000000"/>
                </a:solidFill>
                <a:latin typeface="Symbol" panose="05050102010706020507" pitchFamily="18" charset="2"/>
              </a:rPr>
              <a:t>) = (256,128)</a:t>
            </a:r>
            <a:r>
              <a:rPr lang="en-US" altLang="en-US" sz="2400" dirty="0">
                <a:solidFill>
                  <a:srgbClr val="000000"/>
                </a:solidFill>
                <a:latin typeface="Symbol" panose="05050102010706020507" pitchFamily="18" charset="2"/>
              </a:rPr>
              <a:t>, </a:t>
            </a:r>
            <a:r>
              <a:rPr lang="en-US" altLang="en-US" sz="2400" dirty="0">
                <a:solidFill>
                  <a:srgbClr val="000000"/>
                </a:solidFill>
                <a:latin typeface="Symbol" panose="05050102010706020507" pitchFamily="18" charset="2"/>
                <a:sym typeface="Symbol" panose="05050102010706020507" pitchFamily="18" charset="2"/>
              </a:rPr>
              <a:t>=1</a:t>
            </a:r>
            <a:endParaRPr lang="en-US" altLang="en-US" sz="2400" dirty="0">
              <a:latin typeface="Symbol" panose="05050102010706020507" pitchFamily="18" charset="2"/>
            </a:endParaRPr>
          </a:p>
        </p:txBody>
      </p:sp>
    </p:spTree>
    <p:extLst>
      <p:ext uri="{BB962C8B-B14F-4D97-AF65-F5344CB8AC3E}">
        <p14:creationId xmlns:p14="http://schemas.microsoft.com/office/powerpoint/2010/main" val="1311547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227832" y="2350008"/>
            <a:ext cx="2683798" cy="2683798"/>
          </a:xfrm>
          <a:prstGeom prst="rect">
            <a:avLst/>
          </a:prstGeom>
          <a:effectLst>
            <a:outerShdw blurRad="38100" dist="63500" dir="2700000" algn="tl" rotWithShape="0">
              <a:prstClr val="black">
                <a:alpha val="40000"/>
              </a:prst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096000" y="2346349"/>
            <a:ext cx="2682851" cy="2682851"/>
          </a:xfrm>
          <a:prstGeom prst="rect">
            <a:avLst/>
          </a:prstGeom>
          <a:effectLst>
            <a:outerShdw blurRad="38100" dist="63500" dir="2700000" algn="tl"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 y="2346349"/>
            <a:ext cx="2682851" cy="2682851"/>
          </a:xfrm>
          <a:prstGeom prst="rect">
            <a:avLst/>
          </a:prstGeom>
          <a:effectLst>
            <a:outerShdw blurRad="38100" dist="63500" dir="2700000" algn="tl" rotWithShape="0">
              <a:prstClr val="black">
                <a:alpha val="40000"/>
              </a:prstClr>
            </a:outerShdw>
          </a:effectLst>
        </p:spPr>
      </p:pic>
      <p:sp>
        <p:nvSpPr>
          <p:cNvPr id="2" name="Title 1"/>
          <p:cNvSpPr>
            <a:spLocks noGrp="1"/>
          </p:cNvSpPr>
          <p:nvPr>
            <p:ph type="title" idx="4294967295"/>
          </p:nvPr>
        </p:nvSpPr>
        <p:spPr>
          <a:xfrm>
            <a:off x="381000" y="1104900"/>
            <a:ext cx="7772400" cy="723900"/>
          </a:xfrm>
        </p:spPr>
        <p:txBody>
          <a:bodyPr/>
          <a:lstStyle/>
          <a:p>
            <a:r>
              <a:rPr lang="en-US" dirty="0" smtClean="0"/>
              <a:t>Horizontal Differencing / Sharpening</a:t>
            </a:r>
            <a:endParaRPr lang="en-US" dirty="0"/>
          </a:p>
        </p:txBody>
      </p:sp>
      <p:sp>
        <p:nvSpPr>
          <p:cNvPr id="16" name="TextBox 15"/>
          <p:cNvSpPr txBox="1"/>
          <p:nvPr/>
        </p:nvSpPr>
        <p:spPr>
          <a:xfrm>
            <a:off x="3222811" y="5257800"/>
            <a:ext cx="2749364" cy="338554"/>
          </a:xfrm>
          <a:prstGeom prst="rect">
            <a:avLst/>
          </a:prstGeom>
          <a:noFill/>
        </p:spPr>
        <p:txBody>
          <a:bodyPr wrap="square" rtlCol="0">
            <a:spAutoFit/>
          </a:bodyPr>
          <a:lstStyle/>
          <a:p>
            <a:pPr algn="ctr"/>
            <a:r>
              <a:rPr lang="en-US" sz="1600" dirty="0" smtClean="0">
                <a:latin typeface="Calibri" panose="020F0502020204030204" pitchFamily="34" charset="0"/>
              </a:rPr>
              <a:t>downward diff: </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1,</a:t>
            </a:r>
            <a:r>
              <a:rPr lang="en-US" sz="1600" i="1" dirty="0" smtClean="0">
                <a:latin typeface="+mj-lt"/>
              </a:rPr>
              <a:t>c</a:t>
            </a:r>
            <a:r>
              <a:rPr lang="en-US" sz="1600" dirty="0" smtClean="0">
                <a:latin typeface="+mj-lt"/>
              </a:rPr>
              <a:t>)</a:t>
            </a:r>
            <a:endParaRPr lang="en-US" sz="1600" dirty="0">
              <a:latin typeface="+mj-lt"/>
            </a:endParaRPr>
          </a:p>
        </p:txBody>
      </p:sp>
      <p:sp>
        <p:nvSpPr>
          <p:cNvPr id="17" name="TextBox 16"/>
          <p:cNvSpPr txBox="1"/>
          <p:nvPr/>
        </p:nvSpPr>
        <p:spPr>
          <a:xfrm>
            <a:off x="6093921" y="5257800"/>
            <a:ext cx="2684930" cy="338554"/>
          </a:xfrm>
          <a:prstGeom prst="rect">
            <a:avLst/>
          </a:prstGeom>
          <a:noFill/>
        </p:spPr>
        <p:txBody>
          <a:bodyPr wrap="square" rtlCol="0">
            <a:spAutoFit/>
          </a:bodyPr>
          <a:lstStyle/>
          <a:p>
            <a:pPr algn="ctr"/>
            <a:r>
              <a:rPr lang="en-US" sz="1600" dirty="0" smtClean="0">
                <a:latin typeface="Calibri" panose="020F0502020204030204" pitchFamily="34" charset="0"/>
              </a:rPr>
              <a:t>sharpened: </a:t>
            </a:r>
            <a:r>
              <a:rPr lang="en-US" sz="1600" dirty="0" smtClean="0">
                <a:latin typeface="+mj-lt"/>
              </a:rPr>
              <a:t>2</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a:t>
            </a:r>
            <a:r>
              <a:rPr lang="en-US" sz="1600" i="1" dirty="0" smtClean="0">
                <a:latin typeface="+mj-lt"/>
              </a:rPr>
              <a:t>c</a:t>
            </a:r>
            <a:r>
              <a:rPr lang="en-US" sz="1600" dirty="0" smtClean="0">
                <a:latin typeface="+mj-lt"/>
              </a:rPr>
              <a:t>)-</a:t>
            </a:r>
            <a:r>
              <a:rPr lang="en-US" sz="1600" b="1" dirty="0" smtClean="0">
                <a:latin typeface="+mj-lt"/>
              </a:rPr>
              <a:t>I</a:t>
            </a:r>
            <a:r>
              <a:rPr lang="en-US" sz="1600" dirty="0" smtClean="0">
                <a:latin typeface="+mj-lt"/>
              </a:rPr>
              <a:t>(</a:t>
            </a:r>
            <a:r>
              <a:rPr lang="en-US" sz="1600" i="1" dirty="0" smtClean="0">
                <a:latin typeface="+mj-lt"/>
              </a:rPr>
              <a:t>r+</a:t>
            </a:r>
            <a:r>
              <a:rPr lang="en-US" sz="1600" dirty="0" smtClean="0">
                <a:latin typeface="+mj-lt"/>
              </a:rPr>
              <a:t>1,</a:t>
            </a:r>
            <a:r>
              <a:rPr lang="en-US" sz="1600" i="1" dirty="0" smtClean="0">
                <a:latin typeface="+mj-lt"/>
              </a:rPr>
              <a:t>c</a:t>
            </a:r>
            <a:r>
              <a:rPr lang="en-US" sz="1600" dirty="0" smtClean="0">
                <a:latin typeface="+mj-lt"/>
              </a:rPr>
              <a:t>)</a:t>
            </a:r>
            <a:endParaRPr lang="en-US" sz="1600" dirty="0">
              <a:latin typeface="+mj-lt"/>
            </a:endParaRPr>
          </a:p>
        </p:txBody>
      </p:sp>
      <p:sp>
        <p:nvSpPr>
          <p:cNvPr id="12" name="TextBox 11"/>
          <p:cNvSpPr txBox="1"/>
          <p:nvPr/>
        </p:nvSpPr>
        <p:spPr>
          <a:xfrm>
            <a:off x="964662" y="5257800"/>
            <a:ext cx="1492788" cy="338554"/>
          </a:xfrm>
          <a:prstGeom prst="rect">
            <a:avLst/>
          </a:prstGeom>
          <a:noFill/>
        </p:spPr>
        <p:txBody>
          <a:bodyPr wrap="square" rtlCol="0">
            <a:spAutoFit/>
          </a:bodyPr>
          <a:lstStyle/>
          <a:p>
            <a:pPr algn="ctr"/>
            <a:r>
              <a:rPr lang="en-US" sz="1600" dirty="0" smtClean="0">
                <a:latin typeface="Calibri" panose="020F0502020204030204" pitchFamily="34" charset="0"/>
              </a:rPr>
              <a:t>original: </a:t>
            </a:r>
            <a:r>
              <a:rPr lang="en-US" sz="1600" b="1" dirty="0">
                <a:solidFill>
                  <a:srgbClr val="000000"/>
                </a:solidFill>
                <a:latin typeface="Times New Roman"/>
              </a:rPr>
              <a:t>I</a:t>
            </a:r>
            <a:r>
              <a:rPr lang="en-US" sz="1600" dirty="0">
                <a:solidFill>
                  <a:srgbClr val="000000"/>
                </a:solidFill>
                <a:latin typeface="Times New Roman"/>
              </a:rPr>
              <a:t>(</a:t>
            </a:r>
            <a:r>
              <a:rPr lang="en-US" sz="1600" i="1" dirty="0">
                <a:solidFill>
                  <a:srgbClr val="000000"/>
                </a:solidFill>
                <a:latin typeface="Times New Roman"/>
              </a:rPr>
              <a:t>r</a:t>
            </a:r>
            <a:r>
              <a:rPr lang="en-US" sz="1600" dirty="0">
                <a:solidFill>
                  <a:srgbClr val="000000"/>
                </a:solidFill>
                <a:latin typeface="Times New Roman"/>
              </a:rPr>
              <a:t>,</a:t>
            </a:r>
            <a:r>
              <a:rPr lang="en-US" sz="1600" i="1" dirty="0">
                <a:solidFill>
                  <a:srgbClr val="000000"/>
                </a:solidFill>
                <a:latin typeface="Times New Roman"/>
              </a:rPr>
              <a:t>c</a:t>
            </a:r>
            <a:r>
              <a:rPr lang="en-US" sz="1600" dirty="0">
                <a:solidFill>
                  <a:srgbClr val="000000"/>
                </a:solidFill>
                <a:latin typeface="Times New Roman"/>
              </a:rPr>
              <a:t>)</a:t>
            </a:r>
            <a:endParaRPr lang="en-US" sz="1600" dirty="0">
              <a:latin typeface="Calibri" panose="020F0502020204030204" pitchFamily="34" charset="0"/>
            </a:endParaRPr>
          </a:p>
        </p:txBody>
      </p:sp>
      <p:sp>
        <p:nvSpPr>
          <p:cNvPr id="5" name="Date Placeholder 4"/>
          <p:cNvSpPr>
            <a:spLocks noGrp="1"/>
          </p:cNvSpPr>
          <p:nvPr>
            <p:ph type="dt" sz="half" idx="2"/>
          </p:nvPr>
        </p:nvSpPr>
        <p:spPr/>
        <p:txBody>
          <a:bodyPr/>
          <a:lstStyle/>
          <a:p>
            <a:pPr>
              <a:defRPr/>
            </a:pPr>
            <a:r>
              <a:rPr lang="en-US" smtClean="0"/>
              <a:t>20 October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8" name="Slide Number Placeholder 7"/>
          <p:cNvSpPr>
            <a:spLocks noGrp="1"/>
          </p:cNvSpPr>
          <p:nvPr>
            <p:ph type="sldNum" sz="quarter" idx="4"/>
          </p:nvPr>
        </p:nvSpPr>
        <p:spPr/>
        <p:txBody>
          <a:bodyPr/>
          <a:lstStyle/>
          <a:p>
            <a:pPr>
              <a:defRPr/>
            </a:pPr>
            <a:fld id="{9302CFF2-4115-47FF-9FC4-5205358A9ACF}" type="slidenum">
              <a:rPr lang="en-US" smtClean="0"/>
              <a:pPr>
                <a:defRPr/>
              </a:pPr>
              <a:t>9</a:t>
            </a:fld>
            <a:endParaRPr lang="en-US" dirty="0"/>
          </a:p>
        </p:txBody>
      </p:sp>
    </p:spTree>
    <p:extLst>
      <p:ext uri="{BB962C8B-B14F-4D97-AF65-F5344CB8AC3E}">
        <p14:creationId xmlns:p14="http://schemas.microsoft.com/office/powerpoint/2010/main" val="16886722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00200"/>
            <a:ext cx="6854574" cy="4572000"/>
          </a:xfrm>
          <a:prstGeom prst="rect">
            <a:avLst/>
          </a:prstGeom>
        </p:spPr>
      </p:pic>
      <p:sp>
        <p:nvSpPr>
          <p:cNvPr id="3" name="Date Placeholder 2"/>
          <p:cNvSpPr>
            <a:spLocks noGrp="1"/>
          </p:cNvSpPr>
          <p:nvPr>
            <p:ph type="dt" sz="half" idx="2"/>
          </p:nvPr>
        </p:nvSpPr>
        <p:spPr/>
        <p:txBody>
          <a:bodyPr/>
          <a:lstStyle/>
          <a:p>
            <a:pPr>
              <a:defRPr/>
            </a:pPr>
            <a:r>
              <a:rPr lang="en-US" smtClean="0"/>
              <a:t>20 October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90</a:t>
            </a:fld>
            <a:endParaRPr lang="en-US" dirty="0"/>
          </a:p>
        </p:txBody>
      </p:sp>
      <p:sp>
        <p:nvSpPr>
          <p:cNvPr id="8" name="Text Box 6"/>
          <p:cNvSpPr txBox="1">
            <a:spLocks noChangeArrowheads="1"/>
          </p:cNvSpPr>
          <p:nvPr/>
        </p:nvSpPr>
        <p:spPr bwMode="auto">
          <a:xfrm>
            <a:off x="1284287" y="273050"/>
            <a:ext cx="849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lIns="45720" rIns="45720">
            <a:spAutoFit/>
          </a:bodyPr>
          <a:lstStyle/>
          <a:p>
            <a:r>
              <a:rPr lang="en-US" altLang="en-US" sz="2400" dirty="0">
                <a:latin typeface="Symbol" panose="05050102010706020507" pitchFamily="18" charset="2"/>
              </a:rPr>
              <a:t>s</a:t>
            </a:r>
            <a:r>
              <a:rPr lang="en-US" altLang="en-US" sz="2400" baseline="-25000" dirty="0">
                <a:latin typeface="Symbol" panose="05050102010706020507" pitchFamily="18" charset="2"/>
              </a:rPr>
              <a:t>0</a:t>
            </a:r>
            <a:r>
              <a:rPr lang="en-US" altLang="en-US" sz="2400" dirty="0">
                <a:latin typeface="Symbol" panose="05050102010706020507" pitchFamily="18" charset="2"/>
              </a:rPr>
              <a:t> = 0</a:t>
            </a:r>
          </a:p>
        </p:txBody>
      </p:sp>
      <p:sp>
        <p:nvSpPr>
          <p:cNvPr id="9" name="Text Box 6"/>
          <p:cNvSpPr txBox="1">
            <a:spLocks noChangeArrowheads="1"/>
          </p:cNvSpPr>
          <p:nvPr/>
        </p:nvSpPr>
        <p:spPr bwMode="auto">
          <a:xfrm>
            <a:off x="2362200" y="268585"/>
            <a:ext cx="198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square" lIns="45720" rIns="45720">
            <a:spAutoFit/>
          </a:bodyPr>
          <a:lstStyle/>
          <a:p>
            <a:r>
              <a:rPr lang="en-US" altLang="en-US" sz="2400" dirty="0" smtClean="0">
                <a:latin typeface="+mj-lt"/>
              </a:rPr>
              <a:t>Original Image</a:t>
            </a:r>
            <a:endParaRPr lang="en-US" altLang="en-US" sz="2400" dirty="0">
              <a:latin typeface="+mj-lt"/>
            </a:endParaRPr>
          </a:p>
        </p:txBody>
      </p:sp>
      <p:sp>
        <p:nvSpPr>
          <p:cNvPr id="10" name="Title 1"/>
          <p:cNvSpPr>
            <a:spLocks noGrp="1"/>
          </p:cNvSpPr>
          <p:nvPr>
            <p:ph type="title"/>
          </p:nvPr>
        </p:nvSpPr>
        <p:spPr>
          <a:xfrm>
            <a:off x="381000" y="914400"/>
            <a:ext cx="8534400" cy="723900"/>
          </a:xfrm>
        </p:spPr>
        <p:txBody>
          <a:bodyPr/>
          <a:lstStyle/>
          <a:p>
            <a:pPr algn="ctr"/>
            <a:r>
              <a:rPr lang="en-US" sz="3200" dirty="0"/>
              <a:t>Emphasizing a Specific Pass Band</a:t>
            </a:r>
            <a:r>
              <a:rPr lang="en-US" sz="2800" dirty="0">
                <a:solidFill>
                  <a:srgbClr val="000000"/>
                </a:solidFill>
              </a:rPr>
              <a:t> </a:t>
            </a:r>
            <a:endParaRPr lang="en-US" sz="2800" dirty="0"/>
          </a:p>
        </p:txBody>
      </p:sp>
    </p:spTree>
    <p:extLst>
      <p:ext uri="{BB962C8B-B14F-4D97-AF65-F5344CB8AC3E}">
        <p14:creationId xmlns:p14="http://schemas.microsoft.com/office/powerpoint/2010/main" val="5733647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idx="4294967295"/>
          </p:nvPr>
        </p:nvSpPr>
        <p:spPr>
          <a:xfrm>
            <a:off x="381000" y="1066800"/>
            <a:ext cx="8458200" cy="723900"/>
          </a:xfrm>
        </p:spPr>
        <p:txBody>
          <a:bodyPr/>
          <a:lstStyle/>
          <a:p>
            <a:r>
              <a:rPr lang="en-US" altLang="en-US" sz="3200" dirty="0" smtClean="0"/>
              <a:t>Noise Enhancement: the Problem with Sharpening</a:t>
            </a:r>
          </a:p>
        </p:txBody>
      </p:sp>
      <p:sp>
        <p:nvSpPr>
          <p:cNvPr id="51206" name="Rectangle 3"/>
          <p:cNvSpPr>
            <a:spLocks noGrp="1" noChangeArrowheads="1"/>
          </p:cNvSpPr>
          <p:nvPr>
            <p:ph type="body" idx="4294967295"/>
          </p:nvPr>
        </p:nvSpPr>
        <p:spPr>
          <a:xfrm>
            <a:off x="457200" y="1905000"/>
            <a:ext cx="8382000" cy="3581400"/>
          </a:xfrm>
        </p:spPr>
        <p:txBody>
          <a:bodyPr/>
          <a:lstStyle/>
          <a:p>
            <a:r>
              <a:rPr lang="en-US" altLang="en-US" sz="2400" smtClean="0">
                <a:latin typeface="Times New Roman" pitchFamily="18" charset="0"/>
              </a:rPr>
              <a:t>Noise occurs in every natural imaging device</a:t>
            </a:r>
          </a:p>
          <a:p>
            <a:pPr lvl="1"/>
            <a:r>
              <a:rPr lang="en-US" altLang="en-US" sz="1800" smtClean="0">
                <a:latin typeface="Times New Roman" pitchFamily="18" charset="0"/>
              </a:rPr>
              <a:t>Quantum effects in CCD arrays</a:t>
            </a:r>
          </a:p>
          <a:p>
            <a:pPr lvl="1"/>
            <a:r>
              <a:rPr lang="en-US" altLang="en-US" sz="1800" smtClean="0">
                <a:latin typeface="Times New Roman" pitchFamily="18" charset="0"/>
              </a:rPr>
              <a:t>Random distribution of silver halide grains in film</a:t>
            </a:r>
          </a:p>
          <a:p>
            <a:pPr lvl="1"/>
            <a:r>
              <a:rPr lang="en-US" altLang="en-US" sz="1800" smtClean="0">
                <a:latin typeface="Times New Roman" pitchFamily="18" charset="0"/>
              </a:rPr>
              <a:t>Neuronal noise in the retina</a:t>
            </a:r>
          </a:p>
          <a:p>
            <a:r>
              <a:rPr lang="en-US" altLang="en-US" sz="2400" smtClean="0">
                <a:latin typeface="Times New Roman" pitchFamily="18" charset="0"/>
              </a:rPr>
              <a:t>Spatially independent noise</a:t>
            </a:r>
          </a:p>
          <a:p>
            <a:pPr lvl="1"/>
            <a:r>
              <a:rPr lang="en-US" altLang="en-US" sz="1800" smtClean="0">
                <a:latin typeface="Times New Roman" pitchFamily="18" charset="0"/>
              </a:rPr>
              <a:t>The noise in one sensor has no effect on that in its neighbors</a:t>
            </a:r>
          </a:p>
          <a:p>
            <a:pPr lvl="1"/>
            <a:r>
              <a:rPr lang="en-US" altLang="en-US" sz="1600" smtClean="0">
                <a:latin typeface="Times New Roman" pitchFamily="18" charset="0"/>
                <a:sym typeface="Symbol" pitchFamily="18" charset="2"/>
              </a:rPr>
              <a:t></a:t>
            </a:r>
            <a:r>
              <a:rPr lang="en-US" altLang="en-US" sz="1800" smtClean="0">
                <a:latin typeface="Times New Roman" pitchFamily="18" charset="0"/>
                <a:sym typeface="Wingdings" pitchFamily="2" charset="2"/>
              </a:rPr>
              <a:t> the autocorrelation of the signal is an impulse at the origin</a:t>
            </a:r>
            <a:endParaRPr lang="en-US" altLang="en-US" sz="1800" smtClean="0">
              <a:latin typeface="Times New Roman" pitchFamily="18" charset="0"/>
            </a:endParaRPr>
          </a:p>
          <a:p>
            <a:pPr lvl="1"/>
            <a:r>
              <a:rPr lang="en-US" altLang="en-US" sz="1800" smtClean="0">
                <a:latin typeface="Times New Roman" pitchFamily="18" charset="0"/>
              </a:rPr>
              <a:t>The chances of getting repeated patterns of any frequency are virtually nil</a:t>
            </a:r>
          </a:p>
          <a:p>
            <a:pPr lvl="1"/>
            <a:r>
              <a:rPr lang="en-US" altLang="en-US" sz="1600" smtClean="0">
                <a:latin typeface="Times New Roman" pitchFamily="18" charset="0"/>
                <a:sym typeface="Symbol" pitchFamily="18" charset="2"/>
              </a:rPr>
              <a:t></a:t>
            </a:r>
            <a:r>
              <a:rPr lang="en-US" altLang="en-US" sz="1800" smtClean="0">
                <a:latin typeface="Times New Roman" pitchFamily="18" charset="0"/>
                <a:sym typeface="Wingdings" pitchFamily="2" charset="2"/>
              </a:rPr>
              <a:t> the frequency spectrum of the noise is flat</a:t>
            </a:r>
            <a:endParaRPr lang="en-US" altLang="en-US" sz="1800" smtClean="0">
              <a:latin typeface="Times New Roman" pitchFamily="18" charset="0"/>
            </a:endParaRPr>
          </a:p>
        </p:txBody>
      </p:sp>
      <p:sp>
        <p:nvSpPr>
          <p:cNvPr id="51207" name="Text Box 4"/>
          <p:cNvSpPr txBox="1">
            <a:spLocks noChangeArrowheads="1"/>
          </p:cNvSpPr>
          <p:nvPr/>
        </p:nvSpPr>
        <p:spPr bwMode="auto">
          <a:xfrm>
            <a:off x="1295400" y="5302250"/>
            <a:ext cx="7239000" cy="641350"/>
          </a:xfrm>
          <a:prstGeom prst="rect">
            <a:avLst/>
          </a:prstGeom>
          <a:solidFill>
            <a:srgbClr val="FFFFCC"/>
          </a:solidFill>
          <a:ln>
            <a:noFill/>
          </a:ln>
          <a:effectLst>
            <a:outerShdw blurRad="50800" dist="38100" dir="2700000" algn="tl" rotWithShape="0">
              <a:prstClr val="black">
                <a:alpha val="40000"/>
              </a:prstClr>
            </a:outerShdw>
          </a:effectLst>
          <a:extLst/>
        </p:spPr>
        <p:txBody>
          <a:bodyPr>
            <a:spAutoFit/>
          </a:bodyPr>
          <a:lstStyle>
            <a:lvl1pPr marL="342900" indent="-342900">
              <a:defRPr>
                <a:solidFill>
                  <a:schemeClr val="tx1"/>
                </a:solidFill>
                <a:latin typeface="Comic Sans MS" pitchFamily="66" charset="0"/>
              </a:defRPr>
            </a:lvl1pPr>
            <a:lvl2pPr marL="11430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lvl="1">
              <a:spcBef>
                <a:spcPct val="20000"/>
              </a:spcBef>
              <a:buClr>
                <a:schemeClr val="tx1"/>
              </a:buClr>
              <a:buSzPct val="75000"/>
            </a:pPr>
            <a:r>
              <a:rPr lang="en-US" altLang="en-US">
                <a:sym typeface="Wingdings" pitchFamily="2" charset="2"/>
              </a:rPr>
              <a:t>Recall:  Autocorrelation = inverse Fourier transform of power spectrum; Fourier transform of an impulse at (0,0) is a constant.</a:t>
            </a:r>
            <a:endParaRPr lang="en-US" altLang="en-US"/>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91</a:t>
            </a:fld>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Rectangle 3"/>
          <p:cNvSpPr>
            <a:spLocks noGrp="1" noChangeArrowheads="1"/>
          </p:cNvSpPr>
          <p:nvPr>
            <p:ph type="body" idx="4294967295"/>
          </p:nvPr>
        </p:nvSpPr>
        <p:spPr>
          <a:xfrm>
            <a:off x="457200" y="2057400"/>
            <a:ext cx="7772400" cy="3810000"/>
          </a:xfrm>
        </p:spPr>
        <p:txBody>
          <a:bodyPr/>
          <a:lstStyle/>
          <a:p>
            <a:r>
              <a:rPr lang="en-US" altLang="en-US" sz="2400" smtClean="0">
                <a:latin typeface="Times New Roman" pitchFamily="18" charset="0"/>
              </a:rPr>
              <a:t>The spectra of most natural images fall-off toward the high frequencies.</a:t>
            </a:r>
          </a:p>
          <a:p>
            <a:r>
              <a:rPr lang="en-US" altLang="en-US" sz="2400" smtClean="0">
                <a:latin typeface="Times New Roman" pitchFamily="18" charset="0"/>
              </a:rPr>
              <a:t>IID noise has a flat spectrum.</a:t>
            </a:r>
          </a:p>
          <a:p>
            <a:r>
              <a:rPr lang="en-US" altLang="en-US" sz="2400" smtClean="0">
                <a:latin typeface="Times New Roman" pitchFamily="18" charset="0"/>
              </a:rPr>
              <a:t>Therefore, at some relatively high frequency (HF) the energy in the noise is greater than that in the uncorrupted image.</a:t>
            </a:r>
          </a:p>
          <a:p>
            <a:r>
              <a:rPr lang="en-US" altLang="en-US" sz="2400" smtClean="0">
                <a:latin typeface="Times New Roman" pitchFamily="18" charset="0"/>
              </a:rPr>
              <a:t>Sharpening multiplies the FT of the image by </a:t>
            </a:r>
            <a:r>
              <a:rPr lang="en-US" altLang="en-US" sz="2400" i="1" smtClean="0">
                <a:latin typeface="Times New Roman" pitchFamily="18" charset="0"/>
              </a:rPr>
              <a:t>u</a:t>
            </a:r>
            <a:r>
              <a:rPr lang="en-US" altLang="en-US" sz="2400" smtClean="0">
                <a:latin typeface="Times New Roman" pitchFamily="18" charset="0"/>
              </a:rPr>
              <a:t> and </a:t>
            </a:r>
            <a:r>
              <a:rPr lang="en-US" altLang="en-US" sz="2400" i="1" smtClean="0">
                <a:latin typeface="Times New Roman" pitchFamily="18" charset="0"/>
              </a:rPr>
              <a:t>v </a:t>
            </a:r>
            <a:r>
              <a:rPr lang="en-US" altLang="en-US" sz="2400" smtClean="0">
                <a:latin typeface="Times New Roman" pitchFamily="18" charset="0"/>
              </a:rPr>
              <a:t>(or by linear combinations of them) which, at HF, increases the noise more than the uncorrupted image.</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92</a:t>
            </a:fld>
            <a:endParaRPr lang="en-US" dirty="0"/>
          </a:p>
        </p:txBody>
      </p:sp>
      <p:sp>
        <p:nvSpPr>
          <p:cNvPr id="10" name="Rectangle 2"/>
          <p:cNvSpPr txBox="1">
            <a:spLocks noChangeArrowheads="1"/>
          </p:cNvSpPr>
          <p:nvPr/>
        </p:nvSpPr>
        <p:spPr bwMode="auto">
          <a:xfrm>
            <a:off x="381000" y="1066800"/>
            <a:ext cx="84582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a:lstStyle>
          <a:p>
            <a:r>
              <a:rPr lang="en-US" altLang="en-US" sz="3200" kern="0" smtClean="0"/>
              <a:t>Noise Enhancement: the Problem with Sharpening</a:t>
            </a:r>
            <a:endParaRPr lang="en-US" altLang="en-US" sz="3200" kern="0" dirty="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
          <p:cNvSpPr>
            <a:spLocks noGrp="1" noChangeArrowheads="1"/>
          </p:cNvSpPr>
          <p:nvPr>
            <p:ph type="title"/>
          </p:nvPr>
        </p:nvSpPr>
        <p:spPr>
          <a:xfrm>
            <a:off x="457200" y="1143000"/>
            <a:ext cx="8153400" cy="519113"/>
          </a:xfrm>
          <a:noFill/>
        </p:spPr>
        <p:txBody>
          <a:bodyPr>
            <a:spAutoFit/>
          </a:bodyPr>
          <a:lstStyle/>
          <a:p>
            <a:pPr algn="ctr"/>
            <a:r>
              <a:rPr lang="en-US" altLang="en-US" sz="2800" smtClean="0"/>
              <a:t>Effects of Noise on Linear Enhancement of HF</a:t>
            </a:r>
          </a:p>
        </p:txBody>
      </p:sp>
      <p:grpSp>
        <p:nvGrpSpPr>
          <p:cNvPr id="63494" name="Group 3"/>
          <p:cNvGrpSpPr>
            <a:grpSpLocks/>
          </p:cNvGrpSpPr>
          <p:nvPr/>
        </p:nvGrpSpPr>
        <p:grpSpPr bwMode="auto">
          <a:xfrm>
            <a:off x="1346200" y="1822450"/>
            <a:ext cx="6502400" cy="4216400"/>
            <a:chOff x="848" y="1148"/>
            <a:chExt cx="4096" cy="2656"/>
          </a:xfrm>
        </p:grpSpPr>
        <p:grpSp>
          <p:nvGrpSpPr>
            <p:cNvPr id="63495" name="Group 4"/>
            <p:cNvGrpSpPr>
              <a:grpSpLocks/>
            </p:cNvGrpSpPr>
            <p:nvPr/>
          </p:nvGrpSpPr>
          <p:grpSpPr bwMode="auto">
            <a:xfrm>
              <a:off x="3200" y="1148"/>
              <a:ext cx="1744" cy="2656"/>
              <a:chOff x="3200" y="1148"/>
              <a:chExt cx="1744" cy="2656"/>
            </a:xfrm>
          </p:grpSpPr>
          <p:grpSp>
            <p:nvGrpSpPr>
              <p:cNvPr id="63501" name="Group 5"/>
              <p:cNvGrpSpPr>
                <a:grpSpLocks/>
              </p:cNvGrpSpPr>
              <p:nvPr/>
            </p:nvGrpSpPr>
            <p:grpSpPr bwMode="auto">
              <a:xfrm>
                <a:off x="3200" y="1148"/>
                <a:ext cx="1744" cy="2404"/>
                <a:chOff x="2688" y="1152"/>
                <a:chExt cx="1744" cy="2404"/>
              </a:xfrm>
            </p:grpSpPr>
            <p:pic>
              <p:nvPicPr>
                <p:cNvPr id="63503" name="Picture 6" descr="dropsha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 y="1152"/>
                  <a:ext cx="1744"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 descr="Aki_Ross_CU_no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 y="1152"/>
                  <a:ext cx="1646" cy="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502" name="Text Box 8"/>
              <p:cNvSpPr txBox="1">
                <a:spLocks noChangeArrowheads="1"/>
              </p:cNvSpPr>
              <p:nvPr/>
            </p:nvSpPr>
            <p:spPr bwMode="auto">
              <a:xfrm>
                <a:off x="3626" y="3552"/>
                <a:ext cx="893" cy="2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noisy image</a:t>
                </a:r>
              </a:p>
            </p:txBody>
          </p:sp>
        </p:grpSp>
        <p:grpSp>
          <p:nvGrpSpPr>
            <p:cNvPr id="63496" name="Group 9"/>
            <p:cNvGrpSpPr>
              <a:grpSpLocks/>
            </p:cNvGrpSpPr>
            <p:nvPr/>
          </p:nvGrpSpPr>
          <p:grpSpPr bwMode="auto">
            <a:xfrm>
              <a:off x="848" y="1148"/>
              <a:ext cx="1744" cy="2656"/>
              <a:chOff x="848" y="1148"/>
              <a:chExt cx="1744" cy="2656"/>
            </a:xfrm>
          </p:grpSpPr>
          <p:grpSp>
            <p:nvGrpSpPr>
              <p:cNvPr id="63497" name="Group 10"/>
              <p:cNvGrpSpPr>
                <a:grpSpLocks/>
              </p:cNvGrpSpPr>
              <p:nvPr/>
            </p:nvGrpSpPr>
            <p:grpSpPr bwMode="auto">
              <a:xfrm>
                <a:off x="848" y="1148"/>
                <a:ext cx="1744" cy="2404"/>
                <a:chOff x="2057" y="1007"/>
                <a:chExt cx="1744" cy="2404"/>
              </a:xfrm>
            </p:grpSpPr>
            <p:pic>
              <p:nvPicPr>
                <p:cNvPr id="63499" name="Picture 11" descr="dropsha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 y="1007"/>
                  <a:ext cx="1744"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0" name="Picture 12" descr="Aki_Ross_C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 y="1007"/>
                  <a:ext cx="1646" cy="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498" name="Text Box 13"/>
              <p:cNvSpPr txBox="1">
                <a:spLocks noChangeArrowheads="1"/>
              </p:cNvSpPr>
              <p:nvPr/>
            </p:nvSpPr>
            <p:spPr bwMode="auto">
              <a:xfrm>
                <a:off x="1198" y="3552"/>
                <a:ext cx="1044" cy="2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original image</a:t>
                </a:r>
              </a:p>
            </p:txBody>
          </p:sp>
        </p:grpSp>
      </p:gr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93</a:t>
            </a:fld>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7" name="Group 2"/>
          <p:cNvGrpSpPr>
            <a:grpSpLocks/>
          </p:cNvGrpSpPr>
          <p:nvPr/>
        </p:nvGrpSpPr>
        <p:grpSpPr bwMode="auto">
          <a:xfrm>
            <a:off x="1346200" y="1822450"/>
            <a:ext cx="2768600" cy="4216400"/>
            <a:chOff x="848" y="1148"/>
            <a:chExt cx="1744" cy="2656"/>
          </a:xfrm>
        </p:grpSpPr>
        <p:sp>
          <p:nvSpPr>
            <p:cNvPr id="64524" name="Text Box 3"/>
            <p:cNvSpPr txBox="1">
              <a:spLocks noChangeArrowheads="1"/>
            </p:cNvSpPr>
            <p:nvPr/>
          </p:nvSpPr>
          <p:spPr bwMode="auto">
            <a:xfrm>
              <a:off x="971" y="3552"/>
              <a:ext cx="1504" cy="2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HF enhanced original</a:t>
              </a:r>
            </a:p>
          </p:txBody>
        </p:sp>
        <p:grpSp>
          <p:nvGrpSpPr>
            <p:cNvPr id="64525" name="Group 4"/>
            <p:cNvGrpSpPr>
              <a:grpSpLocks/>
            </p:cNvGrpSpPr>
            <p:nvPr/>
          </p:nvGrpSpPr>
          <p:grpSpPr bwMode="auto">
            <a:xfrm>
              <a:off x="848" y="1148"/>
              <a:ext cx="1744" cy="2404"/>
              <a:chOff x="848" y="1148"/>
              <a:chExt cx="1744" cy="2404"/>
            </a:xfrm>
          </p:grpSpPr>
          <p:pic>
            <p:nvPicPr>
              <p:cNvPr id="64526" name="Picture 5" descr="dropsha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 y="1148"/>
                <a:ext cx="1744"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7" name="Picture 6" descr="Aki_Ross_CU_HFe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 y="1148"/>
                <a:ext cx="1646" cy="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4518" name="Group 7"/>
          <p:cNvGrpSpPr>
            <a:grpSpLocks/>
          </p:cNvGrpSpPr>
          <p:nvPr/>
        </p:nvGrpSpPr>
        <p:grpSpPr bwMode="auto">
          <a:xfrm>
            <a:off x="5045076" y="1822450"/>
            <a:ext cx="2838450" cy="4216400"/>
            <a:chOff x="3178" y="1148"/>
            <a:chExt cx="1788" cy="2656"/>
          </a:xfrm>
        </p:grpSpPr>
        <p:sp>
          <p:nvSpPr>
            <p:cNvPr id="64520" name="Text Box 8"/>
            <p:cNvSpPr txBox="1">
              <a:spLocks noChangeArrowheads="1"/>
            </p:cNvSpPr>
            <p:nvPr/>
          </p:nvSpPr>
          <p:spPr bwMode="auto">
            <a:xfrm>
              <a:off x="3178" y="3552"/>
              <a:ext cx="1788" cy="2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HF enhanced noisy image</a:t>
              </a:r>
            </a:p>
          </p:txBody>
        </p:sp>
        <p:grpSp>
          <p:nvGrpSpPr>
            <p:cNvPr id="64521" name="Group 9"/>
            <p:cNvGrpSpPr>
              <a:grpSpLocks/>
            </p:cNvGrpSpPr>
            <p:nvPr/>
          </p:nvGrpSpPr>
          <p:grpSpPr bwMode="auto">
            <a:xfrm>
              <a:off x="3200" y="1148"/>
              <a:ext cx="1744" cy="2404"/>
              <a:chOff x="3200" y="1148"/>
              <a:chExt cx="1744" cy="2404"/>
            </a:xfrm>
          </p:grpSpPr>
          <p:pic>
            <p:nvPicPr>
              <p:cNvPr id="64522" name="Picture 10" descr="dropsha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 y="1148"/>
                <a:ext cx="1744"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Picture 11" descr="Aki_Ross_CU_noise_HFe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 y="1148"/>
                <a:ext cx="1646" cy="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519" name="Rectangle 12"/>
          <p:cNvSpPr>
            <a:spLocks noGrp="1" noChangeArrowheads="1"/>
          </p:cNvSpPr>
          <p:nvPr>
            <p:ph type="title"/>
          </p:nvPr>
        </p:nvSpPr>
        <p:spPr>
          <a:xfrm>
            <a:off x="457200" y="1143000"/>
            <a:ext cx="8153400" cy="519113"/>
          </a:xfrm>
          <a:noFill/>
        </p:spPr>
        <p:txBody>
          <a:bodyPr lIns="92075" tIns="46038" rIns="92075" bIns="46038">
            <a:spAutoFit/>
          </a:bodyPr>
          <a:lstStyle/>
          <a:p>
            <a:pPr algn="ctr"/>
            <a:r>
              <a:rPr lang="en-US" altLang="en-US" sz="2800" smtClean="0"/>
              <a:t>Effects of Noise on Linear Enhancement of HF</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94</a:t>
            </a:fld>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2" descr="Aki_Ross_ey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828800"/>
            <a:ext cx="3659187" cy="3659188"/>
          </a:xfrm>
          <a:prstGeom prst="rect">
            <a:avLst/>
          </a:prstGeom>
          <a:noFill/>
          <a:ln>
            <a:noFill/>
          </a:ln>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3" descr="Aki_Ross_eye_no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013" y="1828800"/>
            <a:ext cx="3659187" cy="3659188"/>
          </a:xfrm>
          <a:prstGeom prst="rect">
            <a:avLst/>
          </a:prstGeom>
          <a:noFill/>
          <a:ln>
            <a:noFill/>
          </a:ln>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Text Box 4"/>
          <p:cNvSpPr txBox="1">
            <a:spLocks noChangeArrowheads="1"/>
          </p:cNvSpPr>
          <p:nvPr/>
        </p:nvSpPr>
        <p:spPr bwMode="auto">
          <a:xfrm>
            <a:off x="5919285" y="5638800"/>
            <a:ext cx="1417055"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noisy image</a:t>
            </a:r>
          </a:p>
        </p:txBody>
      </p:sp>
      <p:sp>
        <p:nvSpPr>
          <p:cNvPr id="65544" name="Text Box 5"/>
          <p:cNvSpPr txBox="1">
            <a:spLocks noChangeArrowheads="1"/>
          </p:cNvSpPr>
          <p:nvPr/>
        </p:nvSpPr>
        <p:spPr bwMode="auto">
          <a:xfrm>
            <a:off x="1685150" y="5638800"/>
            <a:ext cx="165731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original image</a:t>
            </a:r>
          </a:p>
        </p:txBody>
      </p:sp>
      <p:sp>
        <p:nvSpPr>
          <p:cNvPr id="65545" name="Rectangle 6"/>
          <p:cNvSpPr>
            <a:spLocks noGrp="1" noChangeArrowheads="1"/>
          </p:cNvSpPr>
          <p:nvPr>
            <p:ph type="title"/>
          </p:nvPr>
        </p:nvSpPr>
        <p:spPr>
          <a:xfrm>
            <a:off x="457200" y="1143000"/>
            <a:ext cx="8153400" cy="519113"/>
          </a:xfrm>
          <a:noFill/>
        </p:spPr>
        <p:txBody>
          <a:bodyPr lIns="92075" tIns="46038" rIns="92075" bIns="46038">
            <a:spAutoFit/>
          </a:bodyPr>
          <a:lstStyle/>
          <a:p>
            <a:pPr algn="ctr"/>
            <a:r>
              <a:rPr lang="en-US" altLang="en-US" sz="2800" smtClean="0"/>
              <a:t>Effects of Noise on Linear Enhancement of HF</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95</a:t>
            </a:fld>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2" descr="Aki_Ross_eye_HFe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3659188" cy="3659188"/>
          </a:xfrm>
          <a:prstGeom prst="rect">
            <a:avLst/>
          </a:prstGeom>
          <a:noFill/>
          <a:ln>
            <a:noFill/>
          </a:ln>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3" descr="Aki_Ross_eye_noise_HFe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828800"/>
            <a:ext cx="3659188" cy="3659188"/>
          </a:xfrm>
          <a:prstGeom prst="rect">
            <a:avLst/>
          </a:prstGeom>
          <a:noFill/>
          <a:ln>
            <a:noFill/>
          </a:ln>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Text Box 4"/>
          <p:cNvSpPr txBox="1">
            <a:spLocks noChangeArrowheads="1"/>
          </p:cNvSpPr>
          <p:nvPr/>
        </p:nvSpPr>
        <p:spPr bwMode="auto">
          <a:xfrm>
            <a:off x="1322591" y="5638800"/>
            <a:ext cx="238719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HF enhanced original</a:t>
            </a:r>
          </a:p>
        </p:txBody>
      </p:sp>
      <p:sp>
        <p:nvSpPr>
          <p:cNvPr id="66568" name="Text Box 5"/>
          <p:cNvSpPr txBox="1">
            <a:spLocks noChangeArrowheads="1"/>
          </p:cNvSpPr>
          <p:nvPr/>
        </p:nvSpPr>
        <p:spPr bwMode="auto">
          <a:xfrm>
            <a:off x="5210734" y="5638800"/>
            <a:ext cx="2838919"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HF enhanced noisy image</a:t>
            </a:r>
          </a:p>
        </p:txBody>
      </p:sp>
      <p:sp>
        <p:nvSpPr>
          <p:cNvPr id="66569" name="Rectangle 6"/>
          <p:cNvSpPr>
            <a:spLocks noGrp="1" noChangeArrowheads="1"/>
          </p:cNvSpPr>
          <p:nvPr>
            <p:ph type="title"/>
          </p:nvPr>
        </p:nvSpPr>
        <p:spPr>
          <a:xfrm>
            <a:off x="457200" y="1143000"/>
            <a:ext cx="8153400" cy="519113"/>
          </a:xfrm>
          <a:noFill/>
        </p:spPr>
        <p:txBody>
          <a:bodyPr lIns="92075" tIns="46038" rIns="92075" bIns="46038">
            <a:spAutoFit/>
          </a:bodyPr>
          <a:lstStyle/>
          <a:p>
            <a:pPr algn="ctr"/>
            <a:r>
              <a:rPr lang="en-US" altLang="en-US" sz="2800" smtClean="0"/>
              <a:t>Effects of Noise on Linear Enhancement of HF</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96</a:t>
            </a:fld>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9" name="Picture 2" descr="Aki_Ross_eye_HFe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828800"/>
            <a:ext cx="3659188" cy="3659188"/>
          </a:xfrm>
          <a:prstGeom prst="rect">
            <a:avLst/>
          </a:prstGeom>
          <a:noFill/>
          <a:ln>
            <a:noFill/>
          </a:ln>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3" descr="Aki_Ross_ey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3659188" cy="3659188"/>
          </a:xfrm>
          <a:prstGeom prst="rect">
            <a:avLst/>
          </a:prstGeom>
          <a:noFill/>
          <a:ln>
            <a:noFill/>
          </a:ln>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1" name="Text Box 4"/>
          <p:cNvSpPr txBox="1">
            <a:spLocks noChangeArrowheads="1"/>
          </p:cNvSpPr>
          <p:nvPr/>
        </p:nvSpPr>
        <p:spPr bwMode="auto">
          <a:xfrm>
            <a:off x="5435804" y="5638800"/>
            <a:ext cx="238719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HF enhanced original</a:t>
            </a:r>
          </a:p>
        </p:txBody>
      </p:sp>
      <p:sp>
        <p:nvSpPr>
          <p:cNvPr id="67592" name="Rectangle 5"/>
          <p:cNvSpPr>
            <a:spLocks noGrp="1" noChangeArrowheads="1"/>
          </p:cNvSpPr>
          <p:nvPr>
            <p:ph type="title"/>
          </p:nvPr>
        </p:nvSpPr>
        <p:spPr>
          <a:xfrm>
            <a:off x="457200" y="1143000"/>
            <a:ext cx="8153400" cy="519113"/>
          </a:xfrm>
          <a:noFill/>
        </p:spPr>
        <p:txBody>
          <a:bodyPr lIns="92075" tIns="46038" rIns="92075" bIns="46038">
            <a:spAutoFit/>
          </a:bodyPr>
          <a:lstStyle/>
          <a:p>
            <a:pPr algn="ctr"/>
            <a:r>
              <a:rPr lang="en-US" altLang="en-US" sz="2800" smtClean="0"/>
              <a:t>Effects of Noise on Linear Enhancement of HF</a:t>
            </a:r>
          </a:p>
        </p:txBody>
      </p:sp>
      <p:sp>
        <p:nvSpPr>
          <p:cNvPr id="67593" name="Text Box 6"/>
          <p:cNvSpPr txBox="1">
            <a:spLocks noChangeArrowheads="1"/>
          </p:cNvSpPr>
          <p:nvPr/>
        </p:nvSpPr>
        <p:spPr bwMode="auto">
          <a:xfrm>
            <a:off x="1685150" y="5638800"/>
            <a:ext cx="165731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original image</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97</a:t>
            </a:fld>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3" name="Picture 2" descr="Aki_Ross_eye_noise_HFe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828800"/>
            <a:ext cx="3659188" cy="3659188"/>
          </a:xfrm>
          <a:prstGeom prst="rect">
            <a:avLst/>
          </a:prstGeom>
          <a:noFill/>
          <a:ln>
            <a:noFill/>
          </a:ln>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3" descr="Aki_Ross_eye_no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3659188" cy="3659188"/>
          </a:xfrm>
          <a:prstGeom prst="rect">
            <a:avLst/>
          </a:prstGeom>
          <a:noFill/>
          <a:ln>
            <a:noFill/>
          </a:ln>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Rectangle 4"/>
          <p:cNvSpPr>
            <a:spLocks noGrp="1" noChangeArrowheads="1"/>
          </p:cNvSpPr>
          <p:nvPr>
            <p:ph type="title"/>
          </p:nvPr>
        </p:nvSpPr>
        <p:spPr>
          <a:xfrm>
            <a:off x="457200" y="1143000"/>
            <a:ext cx="8153400" cy="519113"/>
          </a:xfrm>
          <a:noFill/>
        </p:spPr>
        <p:txBody>
          <a:bodyPr lIns="92075" tIns="46038" rIns="92075" bIns="46038">
            <a:spAutoFit/>
          </a:bodyPr>
          <a:lstStyle/>
          <a:p>
            <a:pPr algn="ctr"/>
            <a:r>
              <a:rPr lang="en-US" altLang="en-US" sz="2800" smtClean="0"/>
              <a:t>Effects of Noise on Linear Enhancement of HF</a:t>
            </a:r>
          </a:p>
        </p:txBody>
      </p:sp>
      <p:sp>
        <p:nvSpPr>
          <p:cNvPr id="68616" name="Text Box 5"/>
          <p:cNvSpPr txBox="1">
            <a:spLocks noChangeArrowheads="1"/>
          </p:cNvSpPr>
          <p:nvPr/>
        </p:nvSpPr>
        <p:spPr bwMode="auto">
          <a:xfrm>
            <a:off x="1807660" y="5638800"/>
            <a:ext cx="1417055"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noisy image</a:t>
            </a:r>
          </a:p>
        </p:txBody>
      </p:sp>
      <p:sp>
        <p:nvSpPr>
          <p:cNvPr id="68617" name="Text Box 6"/>
          <p:cNvSpPr txBox="1">
            <a:spLocks noChangeArrowheads="1"/>
          </p:cNvSpPr>
          <p:nvPr/>
        </p:nvSpPr>
        <p:spPr bwMode="auto">
          <a:xfrm>
            <a:off x="5210734" y="5638800"/>
            <a:ext cx="2838919"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algn="ctr"/>
            <a:r>
              <a:rPr lang="en-US" altLang="en-US" sz="2000" dirty="0">
                <a:latin typeface="Calibri" panose="020F0502020204030204" pitchFamily="34" charset="0"/>
              </a:rPr>
              <a:t>HF enhanced noisy image</a:t>
            </a:r>
          </a:p>
        </p:txBody>
      </p:sp>
      <p:sp>
        <p:nvSpPr>
          <p:cNvPr id="2" name="Date Placeholder 1"/>
          <p:cNvSpPr>
            <a:spLocks noGrp="1"/>
          </p:cNvSpPr>
          <p:nvPr>
            <p:ph type="dt" sz="half" idx="2"/>
          </p:nvPr>
        </p:nvSpPr>
        <p:spPr/>
        <p:txBody>
          <a:bodyPr/>
          <a:lstStyle/>
          <a:p>
            <a:pPr>
              <a:defRPr/>
            </a:pPr>
            <a:r>
              <a:rPr lang="en-US" smtClean="0"/>
              <a:t>20 October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98</a:t>
            </a:fld>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310"/>
</p:tagLst>
</file>

<file path=ppt/theme/theme1.xml><?xml version="1.0" encoding="utf-8"?>
<a:theme xmlns:a="http://schemas.openxmlformats.org/drawingml/2006/main" name="EECE253 Template">
  <a:themeElements>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EECE253 Templa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EECE253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EECE253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EECE253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Office\Templates\EECE253 Template.pot</Template>
  <TotalTime>27043</TotalTime>
  <Words>3526</Words>
  <Application>Microsoft Office PowerPoint</Application>
  <PresentationFormat>On-screen Show (4:3)</PresentationFormat>
  <Paragraphs>643</Paragraphs>
  <Slides>98</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9" baseType="lpstr">
      <vt:lpstr>Comic Sans MS</vt:lpstr>
      <vt:lpstr>Wingdings</vt:lpstr>
      <vt:lpstr>Courier New</vt:lpstr>
      <vt:lpstr>Calibri</vt:lpstr>
      <vt:lpstr>Symbol</vt:lpstr>
      <vt:lpstr>Euclid Symbol</vt:lpstr>
      <vt:lpstr>Times New Roman</vt:lpstr>
      <vt:lpstr>MT Extra</vt:lpstr>
      <vt:lpstr>Monotype Sorts</vt:lpstr>
      <vt:lpstr>EECE253 Template</vt:lpstr>
      <vt:lpstr>Equation</vt:lpstr>
      <vt:lpstr>PowerPoint Presentation</vt:lpstr>
      <vt:lpstr>Sharpening</vt:lpstr>
      <vt:lpstr>The Derivative Property of the Fourier Transform</vt:lpstr>
      <vt:lpstr>Differentiation is Highpass Filtering</vt:lpstr>
      <vt:lpstr>Fourier Transforms of Sums of  Derivatives</vt:lpstr>
      <vt:lpstr>Sharpening via Differencing or Highpass Filtering </vt:lpstr>
      <vt:lpstr>  </vt:lpstr>
      <vt:lpstr>Horizontal Differencing / Sharpening</vt:lpstr>
      <vt:lpstr>Horizontal Differencing / Sharpening</vt:lpstr>
      <vt:lpstr>Horizontal Differencing / Sharpening</vt:lpstr>
      <vt:lpstr>Vertical Differencing / Sharpening</vt:lpstr>
      <vt:lpstr>Vertical Differencing / Sharpening</vt:lpstr>
      <vt:lpstr>Vertical Sharpening</vt:lpstr>
      <vt:lpstr>Horizontal + Vertical Sharpening</vt:lpstr>
      <vt:lpstr>Perceptual Note</vt:lpstr>
      <vt:lpstr>Differencing / Highpass Filtering</vt:lpstr>
      <vt:lpstr>Differencing / Highpass Filtering</vt:lpstr>
      <vt:lpstr>Differencing / Highpass Filtering</vt:lpstr>
      <vt:lpstr>Differencing / Highpass Filtering</vt:lpstr>
      <vt:lpstr>Image Sharpening</vt:lpstr>
      <vt:lpstr>Image Sharpening</vt:lpstr>
      <vt:lpstr>Image Sharpening</vt:lpstr>
      <vt:lpstr>Image Sharpening: Edge Enhancement</vt:lpstr>
      <vt:lpstr>PowerPoint Presentation</vt:lpstr>
      <vt:lpstr>Sharpening: Differencing / Highpass Filtering</vt:lpstr>
      <vt:lpstr>Sharpening: Differencing / Highpass Filtering</vt:lpstr>
      <vt:lpstr>Apparent Shift due to HF Enhancement</vt:lpstr>
      <vt:lpstr>PowerPoint Presentation</vt:lpstr>
      <vt:lpstr>Differentiation Through Integration</vt:lpstr>
      <vt:lpstr>PowerPoint Presentation</vt:lpstr>
      <vt:lpstr>PowerPoint Presentation</vt:lpstr>
      <vt:lpstr>A note on FBUD* differences &amp; convolution</vt:lpstr>
      <vt:lpstr>A note on FBUD* differences &amp; convolution</vt:lpstr>
      <vt:lpstr>A note on FBUD* differences &amp; convolution</vt:lpstr>
      <vt:lpstr>A note on FBUD* differences &amp; convolution</vt:lpstr>
      <vt:lpstr>Convolution Examples:  Original Images</vt:lpstr>
      <vt:lpstr>Convolution Examples:  Vertical Difference</vt:lpstr>
      <vt:lpstr>Convolution Examples: Horizontal Difference</vt:lpstr>
      <vt:lpstr>Convolution Examples:  H + V  Diff.</vt:lpstr>
      <vt:lpstr>Convolution Examples:  Diagonal Difference</vt:lpstr>
      <vt:lpstr>Convolution Examples:  Diagonal Difference</vt:lpstr>
      <vt:lpstr>Convolution Examples:  D + D  Difference</vt:lpstr>
      <vt:lpstr>Convolution Examples:  H + V + D  Diff.</vt:lpstr>
      <vt:lpstr>Convolution Examples:  Original Images</vt:lpstr>
      <vt:lpstr>Original Image</vt:lpstr>
      <vt:lpstr>Left Difference</vt:lpstr>
      <vt:lpstr>Original Image + Left Difference</vt:lpstr>
      <vt:lpstr>Right Difference</vt:lpstr>
      <vt:lpstr>Original Image + Right Difference</vt:lpstr>
      <vt:lpstr>Vertical Edges (L+R Diffs)</vt:lpstr>
      <vt:lpstr>Original Image + Vertical Edges</vt:lpstr>
      <vt:lpstr>Down Difference </vt:lpstr>
      <vt:lpstr>Original Image + Down Difference</vt:lpstr>
      <vt:lpstr>Up Difference </vt:lpstr>
      <vt:lpstr>Original Image + Up Difference</vt:lpstr>
      <vt:lpstr>Horizontal Edges (D+U Diffs)</vt:lpstr>
      <vt:lpstr>Original Image + Horizontal Edges</vt:lpstr>
      <vt:lpstr>Horiz. + Vert. Edges (L+R+D+U Diffs)</vt:lpstr>
      <vt:lpstr>Original Image + Horiz. + Vert. Edges</vt:lpstr>
      <vt:lpstr>Original Image + Horiz. + Vert. Edges</vt:lpstr>
      <vt:lpstr>Unsharp Masking</vt:lpstr>
      <vt:lpstr>Sharpening Through Blurring: Unsharp Masking</vt:lpstr>
      <vt:lpstr>Sharpening Through Blurring: Unsharp Masking</vt:lpstr>
      <vt:lpstr>Sharpening Through Blurring: Unsharp Masking</vt:lpstr>
      <vt:lpstr>Sharpening Through Blurring: Unsharp Masking</vt:lpstr>
      <vt:lpstr>Sharpening Through Blurring: Unsharp Masking</vt:lpstr>
      <vt:lpstr>Sharpening Through Blurring: Unsharp Masking</vt:lpstr>
      <vt:lpstr>Sharpening above a Specific Scale.</vt:lpstr>
      <vt:lpstr>Sharpening above a Specific Scale </vt:lpstr>
      <vt:lpstr>Sharpening above a Specific Scale</vt:lpstr>
      <vt:lpstr>Sharpening above a Specific Scale</vt:lpstr>
      <vt:lpstr>Sharpening above a Specific Scale</vt:lpstr>
      <vt:lpstr>Sharpening above a Specific Scale</vt:lpstr>
      <vt:lpstr>Sharpening above a Specific Scale</vt:lpstr>
      <vt:lpstr>Sharpening above a Specific Scale</vt:lpstr>
      <vt:lpstr>Sharpening above a Specific Scale</vt:lpstr>
      <vt:lpstr>Sharpening above a Specific Scale</vt:lpstr>
      <vt:lpstr>Sharpening above a Specific Scale</vt:lpstr>
      <vt:lpstr>Sharpening above a Specific Scale</vt:lpstr>
      <vt:lpstr>Emphasizing a Specific Pass Band.</vt:lpstr>
      <vt:lpstr>Emphasizing a Specific Pass Band </vt:lpstr>
      <vt:lpstr>Emphasizing a Specific Pass Band </vt:lpstr>
      <vt:lpstr>Emphasizing a Specific Pass Band </vt:lpstr>
      <vt:lpstr>Emphasizing a Specific Pass Band </vt:lpstr>
      <vt:lpstr>Emphasizing a Specific Pass Band </vt:lpstr>
      <vt:lpstr>Emphasizing a Specific Pass Band </vt:lpstr>
      <vt:lpstr>Emphasizing a Specific Pass Band </vt:lpstr>
      <vt:lpstr>Emphasizing a Specific Pass Band </vt:lpstr>
      <vt:lpstr>Emphasizing a Specific Pass Band </vt:lpstr>
      <vt:lpstr>Emphasizing a Specific Pass Band </vt:lpstr>
      <vt:lpstr>Noise Enhancement: the Problem with Sharpening</vt:lpstr>
      <vt:lpstr>PowerPoint Presentation</vt:lpstr>
      <vt:lpstr>Effects of Noise on Linear Enhancement of HF</vt:lpstr>
      <vt:lpstr>Effects of Noise on Linear Enhancement of HF</vt:lpstr>
      <vt:lpstr>Effects of Noise on Linear Enhancement of HF</vt:lpstr>
      <vt:lpstr>Effects of Noise on Linear Enhancement of HF</vt:lpstr>
      <vt:lpstr>Effects of Noise on Linear Enhancement of HF</vt:lpstr>
      <vt:lpstr>Effects of Noise on Linear Enhancement of HF</vt:lpstr>
    </vt:vector>
  </TitlesOfParts>
  <Company>Vanderbilt University School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Image Sharpening</dc:title>
  <dc:subject>EECE\CS 253 Image Processing</dc:subject>
  <dc:creator>Richard Alan Peters II</dc:creator>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242</cp:revision>
  <cp:lastPrinted>2013-10-17T19:34:32Z</cp:lastPrinted>
  <dcterms:created xsi:type="dcterms:W3CDTF">2000-10-07T07:52:52Z</dcterms:created>
  <dcterms:modified xsi:type="dcterms:W3CDTF">2016-10-20T19:20:31Z</dcterms:modified>
  <cp:category>lecture notes</cp:category>
</cp:coreProperties>
</file>